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309" r:id="rId15"/>
    <p:sldId id="307" r:id="rId16"/>
    <p:sldId id="305" r:id="rId17"/>
    <p:sldId id="306" r:id="rId18"/>
    <p:sldId id="315" r:id="rId19"/>
    <p:sldId id="270" r:id="rId20"/>
    <p:sldId id="273" r:id="rId21"/>
    <p:sldId id="274" r:id="rId22"/>
    <p:sldId id="275" r:id="rId23"/>
    <p:sldId id="276" r:id="rId24"/>
    <p:sldId id="316" r:id="rId25"/>
    <p:sldId id="277" r:id="rId26"/>
    <p:sldId id="317" r:id="rId27"/>
    <p:sldId id="303" r:id="rId28"/>
    <p:sldId id="278" r:id="rId29"/>
    <p:sldId id="279" r:id="rId30"/>
    <p:sldId id="310" r:id="rId31"/>
    <p:sldId id="281" r:id="rId32"/>
    <p:sldId id="282" r:id="rId33"/>
    <p:sldId id="283" r:id="rId34"/>
    <p:sldId id="284" r:id="rId35"/>
    <p:sldId id="285" r:id="rId36"/>
    <p:sldId id="286" r:id="rId37"/>
    <p:sldId id="304" r:id="rId38"/>
    <p:sldId id="287" r:id="rId39"/>
    <p:sldId id="301" r:id="rId40"/>
    <p:sldId id="313" r:id="rId41"/>
    <p:sldId id="280" r:id="rId42"/>
    <p:sldId id="302" r:id="rId43"/>
    <p:sldId id="292" r:id="rId44"/>
    <p:sldId id="293" r:id="rId45"/>
    <p:sldId id="294"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35" autoAdjust="0"/>
    <p:restoredTop sz="94660"/>
  </p:normalViewPr>
  <p:slideViewPr>
    <p:cSldViewPr>
      <p:cViewPr>
        <p:scale>
          <a:sx n="76" d="100"/>
          <a:sy n="76" d="100"/>
        </p:scale>
        <p:origin x="-1200" y="1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3866920"/>
            <a:ext cx="9144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9144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473795" y="5052545"/>
            <a:ext cx="5637010"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E41529F-8A00-4064-A94A-6F6A60B5753E}" type="datetimeFigureOut">
              <a:rPr lang="en-IN" smtClean="0"/>
              <a:t>14-06-2021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4F4D4F-092A-4B72-8434-39D73BBC038B}" type="slidenum">
              <a:rPr lang="en-IN" smtClean="0"/>
              <a:t>‹#›</a:t>
            </a:fld>
            <a:endParaRPr lang="en-IN"/>
          </a:p>
        </p:txBody>
      </p:sp>
      <p:sp>
        <p:nvSpPr>
          <p:cNvPr id="2" name="Title 1"/>
          <p:cNvSpPr>
            <a:spLocks noGrp="1"/>
          </p:cNvSpPr>
          <p:nvPr>
            <p:ph type="ctrTitle"/>
          </p:nvPr>
        </p:nvSpPr>
        <p:spPr>
          <a:xfrm>
            <a:off x="817581" y="3132290"/>
            <a:ext cx="7175351" cy="1793167"/>
          </a:xfrm>
          <a:effectLst/>
        </p:spPr>
        <p:txBody>
          <a:bodyPr>
            <a:noAutofit/>
          </a:bodyPr>
          <a:lstStyle>
            <a:lvl1pPr marL="640080" indent="-457200" algn="l">
              <a:defRPr sz="5400"/>
            </a:lvl1pPr>
          </a:lstStyle>
          <a:p>
            <a:r>
              <a:rPr lang="en-US"/>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1905000" y="731519"/>
            <a:ext cx="6400800" cy="34747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41529F-8A00-4064-A94A-6F6A60B5753E}" type="datetimeFigureOut">
              <a:rPr lang="en-IN" smtClean="0"/>
              <a:t>14-06-2021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4F4D4F-092A-4B72-8434-39D73BBC038B}"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376517"/>
            <a:ext cx="2057400" cy="5238339"/>
          </a:xfrm>
          <a:effectLst/>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3324113" y="731519"/>
            <a:ext cx="4829287" cy="48947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41529F-8A00-4064-A94A-6F6A60B5753E}" type="datetimeFigureOut">
              <a:rPr lang="en-IN" smtClean="0"/>
              <a:t>14-06-2021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4F4D4F-092A-4B72-8434-39D73BBC038B}"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E41529F-8A00-4064-A94A-6F6A60B5753E}" type="datetimeFigureOut">
              <a:rPr lang="en-IN" smtClean="0"/>
              <a:t>14-06-2021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4F4D4F-092A-4B72-8434-39D73BBC038B}" type="slidenum">
              <a:rPr lang="en-IN" smtClean="0"/>
              <a:t>‹#›</a:t>
            </a:fld>
            <a:endParaRPr lang="en-IN"/>
          </a:p>
        </p:txBody>
      </p:sp>
      <p:sp>
        <p:nvSpPr>
          <p:cNvPr id="8" name="Title 7"/>
          <p:cNvSpPr>
            <a:spLocks noGrp="1"/>
          </p:cNvSpPr>
          <p:nvPr>
            <p:ph type="title"/>
          </p:nvPr>
        </p:nvSpPr>
        <p:spPr/>
        <p:txBody>
          <a:bodyPr/>
          <a:lstStyle/>
          <a:p>
            <a:r>
              <a:rPr lang="en-US"/>
              <a:t>Click to edit Master title style</a:t>
            </a:r>
          </a:p>
        </p:txBody>
      </p:sp>
      <p:sp>
        <p:nvSpPr>
          <p:cNvPr id="10" name="Content Placeholder 9"/>
          <p:cNvSpPr>
            <a:spLocks noGrp="1"/>
          </p:cNvSpPr>
          <p:nvPr>
            <p:ph sz="quarter" idx="13"/>
          </p:nvPr>
        </p:nvSpPr>
        <p:spPr>
          <a:xfrm>
            <a:off x="1143000" y="731520"/>
            <a:ext cx="64008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33195" y="2172648"/>
            <a:ext cx="5966666" cy="2423346"/>
          </a:xfrm>
          <a:effectLst/>
        </p:spPr>
        <p:txBody>
          <a:bodyPr anchor="b"/>
          <a:lstStyle>
            <a:lvl1pPr algn="r">
              <a:defRPr sz="4600" b="1" cap="none" baseline="0"/>
            </a:lvl1pPr>
          </a:lstStyle>
          <a:p>
            <a:r>
              <a:rPr lang="en-US"/>
              <a:t>Click to edit Master title style</a:t>
            </a:r>
            <a:endParaRPr lang="en-US" dirty="0"/>
          </a:p>
        </p:txBody>
      </p:sp>
      <p:sp>
        <p:nvSpPr>
          <p:cNvPr id="3" name="Text Placeholder 2"/>
          <p:cNvSpPr>
            <a:spLocks noGrp="1"/>
          </p:cNvSpPr>
          <p:nvPr>
            <p:ph type="body" idx="1"/>
          </p:nvPr>
        </p:nvSpPr>
        <p:spPr>
          <a:xfrm>
            <a:off x="2022438" y="4607511"/>
            <a:ext cx="5970494" cy="835460"/>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41529F-8A00-4064-A94A-6F6A60B5753E}" type="datetimeFigureOut">
              <a:rPr lang="en-IN" smtClean="0"/>
              <a:t>14-06-2021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4F4D4F-092A-4B72-8434-39D73BBC038B}"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E41529F-8A00-4064-A94A-6F6A60B5753E}" type="datetimeFigureOut">
              <a:rPr lang="en-IN" smtClean="0"/>
              <a:t>14-06-2021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A4F4D4F-092A-4B72-8434-39D73BBC038B}" type="slidenum">
              <a:rPr lang="en-IN" smtClean="0"/>
              <a:t>‹#›</a:t>
            </a:fld>
            <a:endParaRPr lang="en-IN"/>
          </a:p>
        </p:txBody>
      </p:sp>
      <p:sp>
        <p:nvSpPr>
          <p:cNvPr id="8" name="Title 7"/>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3"/>
          </p:nvPr>
        </p:nvSpPr>
        <p:spPr>
          <a:xfrm>
            <a:off x="1142999" y="731519"/>
            <a:ext cx="3346704"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4645152" y="731520"/>
            <a:ext cx="3346704"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6447" y="1400327"/>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7302"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US"/>
              <a:t>Click to edit Master text styles</a:t>
            </a:r>
          </a:p>
        </p:txBody>
      </p:sp>
      <p:sp>
        <p:nvSpPr>
          <p:cNvPr id="6" name="Content Placeholder 5"/>
          <p:cNvSpPr>
            <a:spLocks noGrp="1"/>
          </p:cNvSpPr>
          <p:nvPr>
            <p:ph sz="quarter" idx="4"/>
          </p:nvPr>
        </p:nvSpPr>
        <p:spPr>
          <a:xfrm>
            <a:off x="4645025" y="1399032"/>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E41529F-8A00-4064-A94A-6F6A60B5753E}" type="datetimeFigureOut">
              <a:rPr lang="en-IN" smtClean="0"/>
              <a:t>14-06-2021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A4F4D4F-092A-4B72-8434-39D73BBC038B}" type="slidenum">
              <a:rPr lang="en-IN" smtClean="0"/>
              <a:t>‹#›</a:t>
            </a:fld>
            <a:endParaRPr lang="en-IN"/>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E41529F-8A00-4064-A94A-6F6A60B5753E}" type="datetimeFigureOut">
              <a:rPr lang="en-IN" smtClean="0"/>
              <a:t>14-06-2021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A4F4D4F-092A-4B72-8434-39D73BBC038B}"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41529F-8A00-4064-A94A-6F6A60B5753E}" type="datetimeFigureOut">
              <a:rPr lang="en-IN" smtClean="0"/>
              <a:t>14-06-2021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A4F4D4F-092A-4B72-8434-39D73BBC038B}"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5" y="2209800"/>
            <a:ext cx="3636085" cy="1258493"/>
          </a:xfrm>
          <a:effectLst/>
        </p:spPr>
        <p:txBody>
          <a:bodyPr anchor="b">
            <a:noAutofit/>
          </a:bodyPr>
          <a:lstStyle>
            <a:lvl1pPr marL="228600" indent="-228600" algn="l">
              <a:defRPr sz="2800" b="1">
                <a:effectLst/>
              </a:defRPr>
            </a:lvl1pPr>
          </a:lstStyle>
          <a:p>
            <a:r>
              <a:rPr lang="en-US"/>
              <a:t>Click to edit Master title style</a:t>
            </a:r>
            <a:endParaRPr lang="en-US" dirty="0"/>
          </a:p>
        </p:txBody>
      </p:sp>
      <p:sp>
        <p:nvSpPr>
          <p:cNvPr id="3" name="Content Placeholder 2"/>
          <p:cNvSpPr>
            <a:spLocks noGrp="1"/>
          </p:cNvSpPr>
          <p:nvPr>
            <p:ph idx="1"/>
          </p:nvPr>
        </p:nvSpPr>
        <p:spPr>
          <a:xfrm>
            <a:off x="4593515" y="731520"/>
            <a:ext cx="4017085"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5765" y="3497802"/>
            <a:ext cx="3388660"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41529F-8A00-4064-A94A-6F6A60B5753E}" type="datetimeFigureOut">
              <a:rPr lang="en-IN" smtClean="0"/>
              <a:t>14-06-2021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A4F4D4F-092A-4B72-8434-39D73BBC038B}"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75175" y="1143000"/>
            <a:ext cx="41148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77887" y="1010486"/>
            <a:ext cx="3694114"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41529F-8A00-4064-A94A-6F6A60B5753E}" type="datetimeFigureOut">
              <a:rPr lang="en-IN" smtClean="0"/>
              <a:t>14-06-2021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A4F4D4F-092A-4B72-8434-39D73BBC038B}" type="slidenum">
              <a:rPr lang="en-IN" smtClean="0"/>
              <a:t>‹#›</a:t>
            </a:fld>
            <a:endParaRPr lang="en-IN"/>
          </a:p>
        </p:txBody>
      </p:sp>
      <p:sp>
        <p:nvSpPr>
          <p:cNvPr id="2" name="Title 1"/>
          <p:cNvSpPr>
            <a:spLocks noGrp="1"/>
          </p:cNvSpPr>
          <p:nvPr>
            <p:ph type="title"/>
          </p:nvPr>
        </p:nvSpPr>
        <p:spPr>
          <a:xfrm>
            <a:off x="727268" y="4464421"/>
            <a:ext cx="6383538" cy="1143000"/>
          </a:xfrm>
        </p:spPr>
        <p:txBody>
          <a:bodyPr anchor="b">
            <a:noAutofit/>
          </a:bodyPr>
          <a:lstStyle>
            <a:lvl1pPr algn="l">
              <a:defRPr sz="4600" b="1"/>
            </a:lvl1pPr>
          </a:lstStyle>
          <a:p>
            <a:r>
              <a:rPr lang="en-US"/>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9144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3768304"/>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793289" y="4372168"/>
            <a:ext cx="6512511" cy="1143000"/>
          </a:xfrm>
          <a:prstGeom prst="rect">
            <a:avLst/>
          </a:prstGeom>
          <a:effectLst/>
        </p:spPr>
        <p:txBody>
          <a:bodyPr vert="horz" lIns="91440" tIns="45720" rIns="91440" bIns="4572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1143000" y="732260"/>
            <a:ext cx="6400800" cy="34747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172200" y="6172200"/>
            <a:ext cx="2514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3E41529F-8A00-4064-A94A-6F6A60B5753E}" type="datetimeFigureOut">
              <a:rPr lang="en-IN" smtClean="0"/>
              <a:t>14-06-2021</a:t>
            </a:fld>
            <a:endParaRPr lang="en-IN"/>
          </a:p>
        </p:txBody>
      </p:sp>
      <p:sp>
        <p:nvSpPr>
          <p:cNvPr id="5" name="Footer Placeholder 4"/>
          <p:cNvSpPr>
            <a:spLocks noGrp="1"/>
          </p:cNvSpPr>
          <p:nvPr>
            <p:ph type="ftr" sz="quarter" idx="3"/>
          </p:nvPr>
        </p:nvSpPr>
        <p:spPr>
          <a:xfrm>
            <a:off x="457199" y="6172200"/>
            <a:ext cx="3352801"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endParaRPr lang="en-IN"/>
          </a:p>
        </p:txBody>
      </p:sp>
      <p:sp>
        <p:nvSpPr>
          <p:cNvPr id="6" name="Slide Number Placeholder 5"/>
          <p:cNvSpPr>
            <a:spLocks noGrp="1"/>
          </p:cNvSpPr>
          <p:nvPr>
            <p:ph type="sldNum" sz="quarter" idx="4"/>
          </p:nvPr>
        </p:nvSpPr>
        <p:spPr>
          <a:xfrm>
            <a:off x="3810000" y="6172200"/>
            <a:ext cx="18288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fld id="{1A4F4D4F-092A-4B72-8434-39D73BBC038B}"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2096CFEE-920F-468D-869F-72BD10D50AB1}"/>
              </a:ext>
            </a:extLst>
          </p:cNvPr>
          <p:cNvPicPr>
            <a:picLocks noChangeAspect="1"/>
          </p:cNvPicPr>
          <p:nvPr/>
        </p:nvPicPr>
        <p:blipFill>
          <a:blip r:embed="rId2"/>
          <a:stretch>
            <a:fillRect/>
          </a:stretch>
        </p:blipFill>
        <p:spPr>
          <a:xfrm>
            <a:off x="161207" y="5304767"/>
            <a:ext cx="1542422" cy="1450503"/>
          </a:xfrm>
          <a:prstGeom prst="rect">
            <a:avLst/>
          </a:prstGeom>
        </p:spPr>
      </p:pic>
      <p:sp>
        <p:nvSpPr>
          <p:cNvPr id="3" name="Rectangle 2"/>
          <p:cNvSpPr/>
          <p:nvPr/>
        </p:nvSpPr>
        <p:spPr>
          <a:xfrm>
            <a:off x="-324544" y="188640"/>
            <a:ext cx="9918269" cy="707886"/>
          </a:xfrm>
          <a:prstGeom prst="rect">
            <a:avLst/>
          </a:prstGeom>
          <a:noFill/>
        </p:spPr>
        <p:txBody>
          <a:bodyPr wrap="square" lIns="91440" tIns="45720" rIns="91440" bIns="45720">
            <a:spAutoFit/>
          </a:bodyPr>
          <a:lstStyle/>
          <a:p>
            <a:pPr algn="ctr"/>
            <a:r>
              <a:rPr lang="en-IN" sz="4000" dirty="0"/>
              <a:t>CLANCULARIUS - FEEDBACK SYSTEM</a:t>
            </a:r>
            <a:endParaRPr lang="en-US" sz="40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4" name="Rectangle 3"/>
          <p:cNvSpPr/>
          <p:nvPr/>
        </p:nvSpPr>
        <p:spPr>
          <a:xfrm>
            <a:off x="2286000" y="1628801"/>
            <a:ext cx="6390456" cy="3046988"/>
          </a:xfrm>
          <a:prstGeom prst="rect">
            <a:avLst/>
          </a:prstGeom>
        </p:spPr>
        <p:txBody>
          <a:bodyPr wrap="square">
            <a:spAutoFit/>
          </a:bodyPr>
          <a:lstStyle/>
          <a:p>
            <a:r>
              <a:rPr lang="en-US" sz="2400" dirty="0"/>
              <a:t>By</a:t>
            </a:r>
          </a:p>
          <a:p>
            <a:r>
              <a:rPr lang="en-US" sz="2400" dirty="0"/>
              <a:t>Batch 21-A:</a:t>
            </a:r>
          </a:p>
          <a:p>
            <a:pPr marL="285750" indent="-285750">
              <a:buFont typeface="Arial" panose="020B0604020202020204" pitchFamily="34" charset="0"/>
              <a:buChar char="•"/>
            </a:pPr>
            <a:r>
              <a:rPr lang="en-US" sz="2400" dirty="0"/>
              <a:t>317126510005- </a:t>
            </a:r>
            <a:r>
              <a:rPr lang="en-US" sz="2400" dirty="0" err="1"/>
              <a:t>Amulya</a:t>
            </a:r>
            <a:r>
              <a:rPr lang="en-US" sz="2400" dirty="0"/>
              <a:t> </a:t>
            </a:r>
            <a:r>
              <a:rPr lang="en-US" sz="2400" dirty="0" err="1"/>
              <a:t>Jyothi</a:t>
            </a:r>
            <a:r>
              <a:rPr lang="en-US" sz="2400" dirty="0"/>
              <a:t> </a:t>
            </a:r>
            <a:r>
              <a:rPr lang="en-US" sz="2400" dirty="0" err="1"/>
              <a:t>Bobbili</a:t>
            </a:r>
            <a:endParaRPr lang="en-US" sz="2400" dirty="0"/>
          </a:p>
          <a:p>
            <a:pPr marL="285750" indent="-285750">
              <a:buFont typeface="Arial" panose="020B0604020202020204" pitchFamily="34" charset="0"/>
              <a:buChar char="•"/>
            </a:pPr>
            <a:r>
              <a:rPr lang="en-US" sz="2400" dirty="0"/>
              <a:t>317126510020- </a:t>
            </a:r>
            <a:r>
              <a:rPr lang="en-US" sz="2400" dirty="0" err="1"/>
              <a:t>Gorli</a:t>
            </a:r>
            <a:r>
              <a:rPr lang="en-US" sz="2400" dirty="0"/>
              <a:t> </a:t>
            </a:r>
            <a:r>
              <a:rPr lang="en-US" sz="2400" dirty="0" err="1"/>
              <a:t>Sindhu</a:t>
            </a:r>
            <a:endParaRPr lang="en-US" sz="2400" dirty="0"/>
          </a:p>
          <a:p>
            <a:pPr marL="285750" indent="-285750">
              <a:buFont typeface="Arial" panose="020B0604020202020204" pitchFamily="34" charset="0"/>
              <a:buChar char="•"/>
            </a:pPr>
            <a:r>
              <a:rPr lang="en-US" sz="2400" dirty="0"/>
              <a:t>317126510023- </a:t>
            </a:r>
            <a:r>
              <a:rPr lang="en-US" sz="2400" dirty="0" err="1"/>
              <a:t>Gundu</a:t>
            </a:r>
            <a:r>
              <a:rPr lang="en-US" sz="2400" dirty="0"/>
              <a:t> </a:t>
            </a:r>
            <a:r>
              <a:rPr lang="en-US" sz="2400" dirty="0" err="1"/>
              <a:t>Bhargav</a:t>
            </a:r>
            <a:endParaRPr lang="en-US" sz="2400" dirty="0"/>
          </a:p>
          <a:p>
            <a:pPr marL="285750" indent="-285750">
              <a:buFont typeface="Arial" panose="020B0604020202020204" pitchFamily="34" charset="0"/>
              <a:buChar char="•"/>
            </a:pPr>
            <a:r>
              <a:rPr lang="en-US" sz="2400" dirty="0"/>
              <a:t>317126510025- J </a:t>
            </a:r>
            <a:r>
              <a:rPr lang="en-US" sz="2400" dirty="0" err="1"/>
              <a:t>Sai</a:t>
            </a:r>
            <a:r>
              <a:rPr lang="en-US" sz="2400" dirty="0"/>
              <a:t> </a:t>
            </a:r>
            <a:r>
              <a:rPr lang="en-US" sz="2400" dirty="0" err="1"/>
              <a:t>Vinay</a:t>
            </a:r>
            <a:endParaRPr lang="en-US" sz="2400" dirty="0"/>
          </a:p>
          <a:p>
            <a:pPr marL="285750" indent="-285750">
              <a:buFont typeface="Arial" panose="020B0604020202020204" pitchFamily="34" charset="0"/>
              <a:buChar char="•"/>
            </a:pPr>
            <a:r>
              <a:rPr lang="en-US" sz="2400" dirty="0"/>
              <a:t>317126510034- </a:t>
            </a:r>
            <a:r>
              <a:rPr lang="en-US" sz="2400" dirty="0" err="1"/>
              <a:t>Kotni</a:t>
            </a:r>
            <a:r>
              <a:rPr lang="en-US" sz="2400" dirty="0"/>
              <a:t> </a:t>
            </a:r>
            <a:r>
              <a:rPr lang="en-US" sz="2400" dirty="0" err="1"/>
              <a:t>Laxmi</a:t>
            </a:r>
            <a:r>
              <a:rPr lang="en-US" sz="2400" dirty="0"/>
              <a:t> </a:t>
            </a:r>
            <a:r>
              <a:rPr lang="en-US" sz="2400" dirty="0" err="1"/>
              <a:t>Swarup</a:t>
            </a:r>
            <a:endParaRPr lang="en-US" sz="2400" dirty="0"/>
          </a:p>
          <a:p>
            <a:pPr marL="285750" indent="-285750">
              <a:buFont typeface="Arial" panose="020B0604020202020204" pitchFamily="34" charset="0"/>
              <a:buChar char="•"/>
            </a:pPr>
            <a:r>
              <a:rPr lang="en-US" sz="2400" dirty="0"/>
              <a:t>317126510051- </a:t>
            </a:r>
            <a:r>
              <a:rPr lang="en-US" sz="2400" dirty="0" err="1"/>
              <a:t>Mourya</a:t>
            </a:r>
            <a:r>
              <a:rPr lang="en-US" sz="2400" dirty="0"/>
              <a:t> </a:t>
            </a:r>
            <a:r>
              <a:rPr lang="en-US" sz="2400" dirty="0" err="1"/>
              <a:t>Robbi</a:t>
            </a:r>
            <a:endParaRPr lang="en-US" sz="2400" dirty="0"/>
          </a:p>
        </p:txBody>
      </p:sp>
      <p:sp>
        <p:nvSpPr>
          <p:cNvPr id="5" name="Rectangle 4"/>
          <p:cNvSpPr/>
          <p:nvPr/>
        </p:nvSpPr>
        <p:spPr>
          <a:xfrm>
            <a:off x="1726527" y="896526"/>
            <a:ext cx="5897384" cy="707886"/>
          </a:xfrm>
          <a:prstGeom prst="rect">
            <a:avLst/>
          </a:prstGeom>
          <a:noFill/>
        </p:spPr>
        <p:txBody>
          <a:bodyPr wrap="none" lIns="91440" tIns="45720" rIns="91440" bIns="45720">
            <a:spAutoFit/>
          </a:bodyPr>
          <a:lstStyle/>
          <a:p>
            <a:pPr algn="ctr"/>
            <a:r>
              <a:rPr lang="en-US" sz="4000" b="1" cap="none" spc="0" dirty="0">
                <a:ln w="17780" cmpd="sng">
                  <a:solidFill>
                    <a:srgbClr val="FFFFFF"/>
                  </a:solidFill>
                  <a:prstDash val="solid"/>
                  <a:miter lim="800000"/>
                </a:ln>
                <a:effectLst>
                  <a:outerShdw blurRad="50800" algn="tl" rotWithShape="0">
                    <a:srgbClr val="000000"/>
                  </a:outerShdw>
                </a:effectLst>
              </a:rPr>
              <a:t>(Infosys internship project)</a:t>
            </a:r>
          </a:p>
        </p:txBody>
      </p:sp>
      <p:sp>
        <p:nvSpPr>
          <p:cNvPr id="6" name="Rectangle 5"/>
          <p:cNvSpPr/>
          <p:nvPr/>
        </p:nvSpPr>
        <p:spPr>
          <a:xfrm>
            <a:off x="1909779" y="5729528"/>
            <a:ext cx="7244628" cy="769441"/>
          </a:xfrm>
          <a:prstGeom prst="rect">
            <a:avLst/>
          </a:prstGeom>
        </p:spPr>
        <p:txBody>
          <a:bodyPr wrap="square">
            <a:spAutoFit/>
          </a:bodyPr>
          <a:lstStyle/>
          <a:p>
            <a:r>
              <a:rPr lang="en-IN" sz="2200" b="1" dirty="0"/>
              <a:t>Department of Computer Science and Engineering</a:t>
            </a:r>
          </a:p>
          <a:p>
            <a:r>
              <a:rPr lang="en-IN" sz="2200" b="1" dirty="0"/>
              <a:t>Anil </a:t>
            </a:r>
            <a:r>
              <a:rPr lang="en-IN" sz="2200" b="1" dirty="0" err="1"/>
              <a:t>Neerukonda</a:t>
            </a:r>
            <a:r>
              <a:rPr lang="en-IN" sz="2200" b="1" dirty="0"/>
              <a:t> Institute of technology and Sciences</a:t>
            </a:r>
          </a:p>
        </p:txBody>
      </p:sp>
    </p:spTree>
    <p:extLst>
      <p:ext uri="{BB962C8B-B14F-4D97-AF65-F5344CB8AC3E}">
        <p14:creationId xmlns:p14="http://schemas.microsoft.com/office/powerpoint/2010/main" val="3085461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072348"/>
            <a:ext cx="9144000" cy="3416320"/>
          </a:xfrm>
          <a:prstGeom prst="rect">
            <a:avLst/>
          </a:prstGeom>
        </p:spPr>
        <p:txBody>
          <a:bodyPr wrap="square">
            <a:spAutoFit/>
          </a:bodyPr>
          <a:lstStyle/>
          <a:p>
            <a:pPr marL="285750" indent="-285750" algn="just">
              <a:buFont typeface="Arial" pitchFamily="34" charset="0"/>
              <a:buChar char="•"/>
            </a:pPr>
            <a:r>
              <a:rPr lang="en-US" sz="2400" dirty="0" err="1"/>
              <a:t>MongoDB</a:t>
            </a:r>
            <a:r>
              <a:rPr lang="en-US" sz="2400" dirty="0"/>
              <a:t> is a document-oriented </a:t>
            </a:r>
            <a:r>
              <a:rPr lang="en-US" sz="2400" dirty="0" err="1"/>
              <a:t>NoSQL</a:t>
            </a:r>
            <a:r>
              <a:rPr lang="en-US" sz="2400" dirty="0"/>
              <a:t> database used for high volume data storage. </a:t>
            </a:r>
          </a:p>
          <a:p>
            <a:pPr marL="285750" indent="-285750" algn="just">
              <a:buFont typeface="Arial" pitchFamily="34" charset="0"/>
              <a:buChar char="•"/>
            </a:pPr>
            <a:r>
              <a:rPr lang="en-US" sz="2400" dirty="0"/>
              <a:t>Instead of using tables and rows as in the traditional relational databases, </a:t>
            </a:r>
            <a:r>
              <a:rPr lang="en-US" sz="2400" dirty="0" err="1"/>
              <a:t>MongoDB</a:t>
            </a:r>
            <a:r>
              <a:rPr lang="en-US" sz="2400" dirty="0"/>
              <a:t> makes use of collections and documents.</a:t>
            </a:r>
          </a:p>
          <a:p>
            <a:pPr marL="285750" indent="-285750" algn="just">
              <a:buFont typeface="Arial" pitchFamily="34" charset="0"/>
              <a:buChar char="•"/>
            </a:pPr>
            <a:r>
              <a:rPr lang="en-US" sz="2400" dirty="0"/>
              <a:t>Documents consist of key-value pairs which are the basic unit of data in </a:t>
            </a:r>
            <a:r>
              <a:rPr lang="en-US" sz="2400" dirty="0" err="1"/>
              <a:t>MongoDB</a:t>
            </a:r>
            <a:r>
              <a:rPr lang="en-US" sz="2400" dirty="0"/>
              <a:t>.</a:t>
            </a:r>
          </a:p>
          <a:p>
            <a:pPr marL="285750" indent="-285750" algn="just">
              <a:buFont typeface="Arial" pitchFamily="34" charset="0"/>
              <a:buChar char="•"/>
            </a:pPr>
            <a:r>
              <a:rPr lang="en-US" sz="2400" dirty="0"/>
              <a:t>Collections contain sets of documents and function which is the equivalent of relational database tables. </a:t>
            </a:r>
          </a:p>
          <a:p>
            <a:pPr marL="285750" indent="-285750" algn="just">
              <a:buFont typeface="Arial" pitchFamily="34" charset="0"/>
              <a:buChar char="•"/>
            </a:pPr>
            <a:r>
              <a:rPr lang="en-US" sz="2400" dirty="0" err="1"/>
              <a:t>MongoDB</a:t>
            </a:r>
            <a:r>
              <a:rPr lang="en-US" sz="2400" dirty="0"/>
              <a:t> is a database which came into light around the mid-2000s.</a:t>
            </a:r>
            <a:endParaRPr lang="en-IN" dirty="0"/>
          </a:p>
        </p:txBody>
      </p:sp>
      <p:pic>
        <p:nvPicPr>
          <p:cNvPr id="8194" name="Picture 2" descr="Thousands of MongoDB databases compromised and held to ransom – Naked  Secur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901" y="-531440"/>
            <a:ext cx="7381875" cy="3876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7059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3" y="2120642"/>
            <a:ext cx="9144000" cy="4493538"/>
          </a:xfrm>
          <a:prstGeom prst="rect">
            <a:avLst/>
          </a:prstGeom>
        </p:spPr>
        <p:txBody>
          <a:bodyPr wrap="square">
            <a:spAutoFit/>
          </a:bodyPr>
          <a:lstStyle/>
          <a:p>
            <a:pPr marL="285750" indent="-285750">
              <a:buFont typeface="Arial" pitchFamily="34" charset="0"/>
              <a:buChar char="•"/>
            </a:pPr>
            <a:r>
              <a:rPr lang="en-US" sz="2200" dirty="0"/>
              <a:t>Express is a fast, assertive, essential and moderate web framework of Node.js. </a:t>
            </a:r>
          </a:p>
          <a:p>
            <a:pPr marL="285750" indent="-285750">
              <a:buFont typeface="Arial" pitchFamily="34" charset="0"/>
              <a:buChar char="•"/>
            </a:pPr>
            <a:r>
              <a:rPr lang="en-US" sz="2200" dirty="0"/>
              <a:t>You can assume express as a layer built on the top of the Node.js that helps manage a server and routes. </a:t>
            </a:r>
          </a:p>
          <a:p>
            <a:pPr marL="285750" indent="-285750">
              <a:buFont typeface="Arial" pitchFamily="34" charset="0"/>
              <a:buChar char="•"/>
            </a:pPr>
            <a:r>
              <a:rPr lang="en-US" sz="2200" dirty="0"/>
              <a:t>It provides a robust set of features to develop web and mobile applications. </a:t>
            </a:r>
          </a:p>
          <a:p>
            <a:pPr marL="342900" indent="-342900">
              <a:buFont typeface="Arial" pitchFamily="34" charset="0"/>
              <a:buChar char="•"/>
            </a:pPr>
            <a:r>
              <a:rPr lang="en-US" sz="2200" dirty="0"/>
              <a:t>Some of the core features of Express framework: </a:t>
            </a:r>
          </a:p>
          <a:p>
            <a:pPr marL="742950" lvl="1" indent="-285750">
              <a:buFont typeface="Wingdings" pitchFamily="2" charset="2"/>
              <a:buChar char="v"/>
            </a:pPr>
            <a:r>
              <a:rPr lang="en-US" sz="2200" dirty="0"/>
              <a:t>It can be used to design single-page, multi-page and hybrid web applications. </a:t>
            </a:r>
          </a:p>
          <a:p>
            <a:pPr marL="742950" lvl="1" indent="-285750">
              <a:buFont typeface="Wingdings" pitchFamily="2" charset="2"/>
              <a:buChar char="v"/>
            </a:pPr>
            <a:r>
              <a:rPr lang="en-US" sz="2200" dirty="0"/>
              <a:t>It allows to setup middle-wares to respond to HTTP Requests. </a:t>
            </a:r>
          </a:p>
          <a:p>
            <a:pPr marL="742950" lvl="1" indent="-285750">
              <a:buFont typeface="Wingdings" pitchFamily="2" charset="2"/>
              <a:buChar char="v"/>
            </a:pPr>
            <a:r>
              <a:rPr lang="en-US" sz="2200" dirty="0"/>
              <a:t>It defines a routing table which is used to perform different actions based on HTTP method and URL.</a:t>
            </a:r>
          </a:p>
          <a:p>
            <a:pPr marL="742950" lvl="1" indent="-285750">
              <a:buFont typeface="Wingdings" pitchFamily="2" charset="2"/>
              <a:buChar char="v"/>
            </a:pPr>
            <a:r>
              <a:rPr lang="en-US" sz="2200" dirty="0"/>
              <a:t>It allows to dynamically render HTML Pages based on passing arguments to templates.</a:t>
            </a:r>
            <a:endParaRPr lang="en-IN" sz="22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7784" y="1"/>
            <a:ext cx="3456384" cy="2097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1423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297" y="2703016"/>
            <a:ext cx="9144000" cy="4154984"/>
          </a:xfrm>
          <a:prstGeom prst="rect">
            <a:avLst/>
          </a:prstGeom>
        </p:spPr>
        <p:txBody>
          <a:bodyPr wrap="square">
            <a:spAutoFit/>
          </a:bodyPr>
          <a:lstStyle/>
          <a:p>
            <a:pPr marL="285750" indent="-285750">
              <a:buFont typeface="Arial" pitchFamily="34" charset="0"/>
              <a:buChar char="•"/>
            </a:pPr>
            <a:r>
              <a:rPr lang="en-US" sz="2400" dirty="0"/>
              <a:t>React is a JavaScript library for building user interfaces. </a:t>
            </a:r>
          </a:p>
          <a:p>
            <a:pPr marL="285750" indent="-285750">
              <a:buFont typeface="Arial" pitchFamily="34" charset="0"/>
              <a:buChar char="•"/>
            </a:pPr>
            <a:r>
              <a:rPr lang="en-US" sz="2400" dirty="0"/>
              <a:t>React is used to build single page applications. </a:t>
            </a:r>
          </a:p>
          <a:p>
            <a:pPr marL="285750" indent="-285750">
              <a:buFont typeface="Arial" pitchFamily="34" charset="0"/>
              <a:buChar char="•"/>
            </a:pPr>
            <a:r>
              <a:rPr lang="en-US" sz="2400" dirty="0"/>
              <a:t>React allows us to create reusable UI components. </a:t>
            </a:r>
          </a:p>
          <a:p>
            <a:pPr marL="285750" indent="-285750">
              <a:buFont typeface="Arial" pitchFamily="34" charset="0"/>
              <a:buChar char="•"/>
            </a:pPr>
            <a:r>
              <a:rPr lang="en-US" sz="2400" dirty="0"/>
              <a:t>It is created by Facebook. </a:t>
            </a:r>
          </a:p>
          <a:p>
            <a:pPr marL="285750" indent="-285750">
              <a:buFont typeface="Arial" pitchFamily="34" charset="0"/>
              <a:buChar char="•"/>
            </a:pPr>
            <a:r>
              <a:rPr lang="en-US" sz="2400" dirty="0"/>
              <a:t>React is a tool for building UI components. React is an open-source front-end JavaScript library for building user interfaces or UI components. </a:t>
            </a:r>
          </a:p>
          <a:p>
            <a:pPr marL="285750" indent="-285750">
              <a:buFont typeface="Arial" pitchFamily="34" charset="0"/>
              <a:buChar char="•"/>
            </a:pPr>
            <a:r>
              <a:rPr lang="en-US" sz="2400" dirty="0"/>
              <a:t>It is maintained by Facebook and a community of individual developers and companies. </a:t>
            </a:r>
          </a:p>
          <a:p>
            <a:pPr marL="285750" indent="-285750">
              <a:buFont typeface="Arial" pitchFamily="34" charset="0"/>
              <a:buChar char="•"/>
            </a:pPr>
            <a:r>
              <a:rPr lang="en-US" sz="2400" dirty="0"/>
              <a:t>React can be used as a base in the development of single-page or mobile applications.</a:t>
            </a:r>
            <a:endParaRPr lang="en-IN" dirty="0"/>
          </a:p>
        </p:txBody>
      </p:sp>
      <p:pic>
        <p:nvPicPr>
          <p:cNvPr id="10242" name="Picture 2" descr="We should know some core words of React.Js library. | by Mohammad Shaif |  Mediu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9672" y="318890"/>
            <a:ext cx="5399985" cy="2372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5354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6" y="2444877"/>
            <a:ext cx="9143999" cy="4154984"/>
          </a:xfrm>
          <a:prstGeom prst="rect">
            <a:avLst/>
          </a:prstGeom>
        </p:spPr>
        <p:txBody>
          <a:bodyPr wrap="square">
            <a:spAutoFit/>
          </a:bodyPr>
          <a:lstStyle/>
          <a:p>
            <a:pPr marL="285750" indent="-285750">
              <a:buFont typeface="Arial" pitchFamily="34" charset="0"/>
              <a:buChar char="•"/>
            </a:pPr>
            <a:r>
              <a:rPr lang="en-US" sz="2200" dirty="0"/>
              <a:t>Node.js is an open-source, cross-platform, back-end JavaScript runtime environment that runs on the V8 engine and executes JavaScript code outside a web browser.</a:t>
            </a:r>
          </a:p>
          <a:p>
            <a:pPr marL="285750" indent="-285750">
              <a:buFont typeface="Arial" pitchFamily="34" charset="0"/>
              <a:buChar char="•"/>
            </a:pPr>
            <a:r>
              <a:rPr lang="en-US" sz="2200" dirty="0"/>
              <a:t>Node.js lets developers use JavaScript to write command line tools and for server-side scripting—running scripts server-side to produce dynamic web page content before the page is sent to the user's web browser. </a:t>
            </a:r>
          </a:p>
          <a:p>
            <a:pPr marL="285750" indent="-285750">
              <a:buFont typeface="Arial" pitchFamily="34" charset="0"/>
              <a:buChar char="•"/>
            </a:pPr>
            <a:r>
              <a:rPr lang="en-US" sz="2200" dirty="0"/>
              <a:t>Consequently, Node.js represents a "JavaScript everywhere" paradigm, unifying web-application development around a single programming language, rather than different languages for server-side and client-side script. </a:t>
            </a:r>
          </a:p>
          <a:p>
            <a:pPr marL="285750" indent="-285750">
              <a:buFont typeface="Arial" pitchFamily="34" charset="0"/>
              <a:buChar char="•"/>
            </a:pPr>
            <a:r>
              <a:rPr lang="en-US" sz="2200" dirty="0"/>
              <a:t>Node.js is designed to build scalable network applications. Node.js allows you to run JavaScript on the server</a:t>
            </a:r>
            <a:endParaRPr lang="en-IN" sz="2200" dirty="0"/>
          </a:p>
        </p:txBody>
      </p:sp>
      <p:pic>
        <p:nvPicPr>
          <p:cNvPr id="11266" name="Picture 2" descr="Node.js - Wikip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83768" y="188640"/>
            <a:ext cx="4680520" cy="2226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031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1FEB7ABE-2B65-42F0-9391-B529F1E239E6}"/>
              </a:ext>
            </a:extLst>
          </p:cNvPr>
          <p:cNvSpPr txBox="1"/>
          <p:nvPr/>
        </p:nvSpPr>
        <p:spPr>
          <a:xfrm>
            <a:off x="323528" y="2376592"/>
            <a:ext cx="8712968" cy="923330"/>
          </a:xfrm>
          <a:prstGeom prst="rect">
            <a:avLst/>
          </a:prstGeom>
          <a:noFill/>
        </p:spPr>
        <p:txBody>
          <a:bodyPr wrap="square">
            <a:spAutoFit/>
          </a:bodyPr>
          <a:lstStyle/>
          <a:p>
            <a:r>
              <a:rPr lang="en-US" b="0" i="0" dirty="0">
                <a:solidFill>
                  <a:srgbClr val="202124"/>
                </a:solidFill>
                <a:effectLst/>
              </a:rPr>
              <a:t>The </a:t>
            </a:r>
            <a:r>
              <a:rPr lang="en-US" b="0" i="0" dirty="0" err="1">
                <a:solidFill>
                  <a:srgbClr val="202124"/>
                </a:solidFill>
                <a:effectLst/>
              </a:rPr>
              <a:t>HyperText</a:t>
            </a:r>
            <a:r>
              <a:rPr lang="en-US" b="0" i="0" dirty="0">
                <a:solidFill>
                  <a:srgbClr val="202124"/>
                </a:solidFill>
                <a:effectLst/>
              </a:rPr>
              <a:t> Markup Language, or HTML is the standard markup language for documents designed to be displayed in a web browser. HTML is the most basic building block of the Web. It defines the meaning and structure of web content.</a:t>
            </a:r>
            <a:endParaRPr lang="en-US" dirty="0"/>
          </a:p>
        </p:txBody>
      </p:sp>
      <p:pic>
        <p:nvPicPr>
          <p:cNvPr id="4" name="Content Placeholder 4">
            <a:extLst>
              <a:ext uri="{FF2B5EF4-FFF2-40B4-BE49-F238E27FC236}">
                <a16:creationId xmlns:a16="http://schemas.microsoft.com/office/drawing/2014/main" xmlns="" id="{24DED2D5-1D89-46AF-A98D-EC8B904C0D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1999" y="56824"/>
            <a:ext cx="3322750" cy="2080654"/>
          </a:xfrm>
          <a:prstGeom prst="rect">
            <a:avLst/>
          </a:prstGeom>
        </p:spPr>
      </p:pic>
      <p:pic>
        <p:nvPicPr>
          <p:cNvPr id="6" name="Picture 5">
            <a:extLst>
              <a:ext uri="{FF2B5EF4-FFF2-40B4-BE49-F238E27FC236}">
                <a16:creationId xmlns:a16="http://schemas.microsoft.com/office/drawing/2014/main" xmlns="" id="{E069ADE2-ABC2-407B-B288-D5E1BA3467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9753" y="3429000"/>
            <a:ext cx="3456384" cy="1974031"/>
          </a:xfrm>
          <a:prstGeom prst="rect">
            <a:avLst/>
          </a:prstGeom>
        </p:spPr>
      </p:pic>
      <p:sp>
        <p:nvSpPr>
          <p:cNvPr id="8" name="TextBox 7">
            <a:extLst>
              <a:ext uri="{FF2B5EF4-FFF2-40B4-BE49-F238E27FC236}">
                <a16:creationId xmlns:a16="http://schemas.microsoft.com/office/drawing/2014/main" xmlns="" id="{A197CA7A-C034-43B5-BDD7-4A00E74D13DD}"/>
              </a:ext>
            </a:extLst>
          </p:cNvPr>
          <p:cNvSpPr txBox="1"/>
          <p:nvPr/>
        </p:nvSpPr>
        <p:spPr>
          <a:xfrm>
            <a:off x="323528" y="5642145"/>
            <a:ext cx="8712968" cy="923330"/>
          </a:xfrm>
          <a:prstGeom prst="rect">
            <a:avLst/>
          </a:prstGeom>
          <a:noFill/>
        </p:spPr>
        <p:txBody>
          <a:bodyPr wrap="square">
            <a:spAutoFit/>
          </a:bodyPr>
          <a:lstStyle/>
          <a:p>
            <a:r>
              <a:rPr lang="en-US" b="0" i="0" dirty="0">
                <a:solidFill>
                  <a:srgbClr val="202124"/>
                </a:solidFill>
                <a:effectLst/>
              </a:rPr>
              <a:t>CSS is the language we use to style an HTML document.CSS describes how HTML elements should be displayed. CSS is a cornerstone technology of the World Wide Web, alongside HTML and JavaScript.</a:t>
            </a:r>
            <a:endParaRPr lang="en-US" dirty="0"/>
          </a:p>
        </p:txBody>
      </p:sp>
    </p:spTree>
    <p:extLst>
      <p:ext uri="{BB962C8B-B14F-4D97-AF65-F5344CB8AC3E}">
        <p14:creationId xmlns:p14="http://schemas.microsoft.com/office/powerpoint/2010/main" val="28617263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63688" y="2564904"/>
            <a:ext cx="5801589" cy="923330"/>
          </a:xfrm>
          <a:prstGeom prst="rect">
            <a:avLst/>
          </a:prstGeom>
        </p:spPr>
        <p:txBody>
          <a:bodyPr wrap="none">
            <a:spAutoFit/>
          </a:bodyPr>
          <a:lstStyle/>
          <a:p>
            <a:pPr algn="ctr"/>
            <a:r>
              <a:rPr lang="en-US" sz="5400" b="1" dirty="0">
                <a:ln w="10541" cmpd="sng">
                  <a:solidFill>
                    <a:srgbClr val="7D7D7D">
                      <a:tint val="100000"/>
                      <a:shade val="100000"/>
                      <a:satMod val="110000"/>
                    </a:srgbClr>
                  </a:solidFill>
                  <a:prstDash val="solid"/>
                </a:ln>
                <a:latin typeface="Times New Roman" pitchFamily="18" charset="0"/>
                <a:cs typeface="Times New Roman" pitchFamily="18" charset="0"/>
              </a:rPr>
              <a:t>4.Database schema</a:t>
            </a:r>
            <a:endParaRPr lang="en-IN" sz="5400" b="1" cap="none" spc="0" dirty="0">
              <a:ln w="10541" cmpd="sng">
                <a:solidFill>
                  <a:srgbClr val="7D7D7D">
                    <a:tint val="100000"/>
                    <a:shade val="100000"/>
                    <a:satMod val="110000"/>
                  </a:srgbClr>
                </a:solidFill>
                <a:prstDash val="solid"/>
              </a:ln>
              <a:effectLst/>
              <a:latin typeface="Times New Roman" pitchFamily="18" charset="0"/>
              <a:cs typeface="Times New Roman" pitchFamily="18" charset="0"/>
            </a:endParaRPr>
          </a:p>
        </p:txBody>
      </p:sp>
    </p:spTree>
    <p:extLst>
      <p:ext uri="{BB962C8B-B14F-4D97-AF65-F5344CB8AC3E}">
        <p14:creationId xmlns:p14="http://schemas.microsoft.com/office/powerpoint/2010/main" val="1624962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C:\Users\DELL\Desktop\infosys project ss\schema\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50" y="1772816"/>
            <a:ext cx="9122550" cy="48680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791063" y="476672"/>
            <a:ext cx="5583323" cy="769441"/>
          </a:xfrm>
          <a:prstGeom prst="rect">
            <a:avLst/>
          </a:prstGeom>
          <a:noFill/>
        </p:spPr>
        <p:txBody>
          <a:bodyPr wrap="none" lIns="91440" tIns="45720" rIns="91440" bIns="45720">
            <a:spAutoFit/>
          </a:bodyPr>
          <a:lstStyle/>
          <a:p>
            <a:pPr algn="ctr"/>
            <a:r>
              <a:rPr lang="en-US" sz="4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Question and feedback</a:t>
            </a:r>
          </a:p>
        </p:txBody>
      </p:sp>
    </p:spTree>
    <p:extLst>
      <p:ext uri="{BB962C8B-B14F-4D97-AF65-F5344CB8AC3E}">
        <p14:creationId xmlns:p14="http://schemas.microsoft.com/office/powerpoint/2010/main" val="88246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C:\Users\DELL\Desktop\infosys project ss\schema\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93" y="2852936"/>
            <a:ext cx="8897959" cy="352839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771800" y="764704"/>
            <a:ext cx="3494867" cy="830997"/>
          </a:xfrm>
          <a:prstGeom prst="rect">
            <a:avLst/>
          </a:prstGeom>
        </p:spPr>
        <p:txBody>
          <a:bodyPr wrap="none">
            <a:spAutoFit/>
          </a:bodyPr>
          <a:lstStyle/>
          <a:p>
            <a:pPr algn="ctr"/>
            <a:r>
              <a:rPr lang="en-US" sz="4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User Schema</a:t>
            </a:r>
            <a:endParaRPr lang="en-US" sz="48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Tree>
    <p:extLst>
      <p:ext uri="{BB962C8B-B14F-4D97-AF65-F5344CB8AC3E}">
        <p14:creationId xmlns:p14="http://schemas.microsoft.com/office/powerpoint/2010/main" val="1604256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2660837-1213-4B97-8654-376E2D698C45}"/>
              </a:ext>
            </a:extLst>
          </p:cNvPr>
          <p:cNvSpPr txBox="1"/>
          <p:nvPr/>
        </p:nvSpPr>
        <p:spPr>
          <a:xfrm>
            <a:off x="611560" y="332656"/>
            <a:ext cx="8136904" cy="1015663"/>
          </a:xfrm>
          <a:prstGeom prst="rect">
            <a:avLst/>
          </a:prstGeom>
          <a:noFill/>
        </p:spPr>
        <p:txBody>
          <a:bodyPr wrap="square" rtlCol="0">
            <a:spAutoFit/>
          </a:bodyPr>
          <a:lstStyle/>
          <a:p>
            <a:r>
              <a:rPr lang="en-IN" sz="2800" b="1" dirty="0"/>
              <a:t> </a:t>
            </a:r>
            <a:r>
              <a:rPr lang="en-US" sz="3200" b="1"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W</a:t>
            </a:r>
            <a:r>
              <a:rPr lang="en-US" sz="3200" b="1" cap="none" spc="0"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ebstorage</a:t>
            </a:r>
            <a:r>
              <a:rPr lang="en-US" sz="32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 objects for user tracking</a:t>
            </a:r>
          </a:p>
          <a:p>
            <a:endParaRPr lang="en-IN" sz="2800" b="1" dirty="0"/>
          </a:p>
        </p:txBody>
      </p:sp>
      <p:sp>
        <p:nvSpPr>
          <p:cNvPr id="4" name="TextBox 3">
            <a:extLst>
              <a:ext uri="{FF2B5EF4-FFF2-40B4-BE49-F238E27FC236}">
                <a16:creationId xmlns:a16="http://schemas.microsoft.com/office/drawing/2014/main" xmlns="" id="{B9AB14F2-D996-42AF-B693-493FD9563E98}"/>
              </a:ext>
            </a:extLst>
          </p:cNvPr>
          <p:cNvSpPr txBox="1"/>
          <p:nvPr/>
        </p:nvSpPr>
        <p:spPr>
          <a:xfrm>
            <a:off x="1115616" y="1231177"/>
            <a:ext cx="7632848" cy="5262979"/>
          </a:xfrm>
          <a:prstGeom prst="rect">
            <a:avLst/>
          </a:prstGeom>
          <a:noFill/>
        </p:spPr>
        <p:txBody>
          <a:bodyPr wrap="square" rtlCol="0">
            <a:spAutoFit/>
          </a:bodyPr>
          <a:lstStyle/>
          <a:p>
            <a:pPr marL="342900" indent="-342900" algn="l">
              <a:buFont typeface="Arial" panose="020B0604020202020204" pitchFamily="34" charset="0"/>
              <a:buChar char="•"/>
            </a:pPr>
            <a:r>
              <a:rPr lang="en-US" sz="2400" b="0" i="0" dirty="0">
                <a:solidFill>
                  <a:srgbClr val="202124"/>
                </a:solidFill>
                <a:effectLst/>
              </a:rPr>
              <a:t>Web storage objects </a:t>
            </a:r>
            <a:r>
              <a:rPr lang="en-US" sz="2400" b="0" i="0" dirty="0" err="1">
                <a:solidFill>
                  <a:srgbClr val="202124"/>
                </a:solidFill>
                <a:effectLst/>
              </a:rPr>
              <a:t>localStorage</a:t>
            </a:r>
            <a:r>
              <a:rPr lang="en-US" sz="2400" b="0" i="0" dirty="0">
                <a:solidFill>
                  <a:srgbClr val="202124"/>
                </a:solidFill>
                <a:effectLst/>
              </a:rPr>
              <a:t> and </a:t>
            </a:r>
            <a:r>
              <a:rPr lang="en-US" sz="2400" b="0" i="0" dirty="0" err="1">
                <a:solidFill>
                  <a:srgbClr val="202124"/>
                </a:solidFill>
                <a:effectLst/>
              </a:rPr>
              <a:t>sessionStorage</a:t>
            </a:r>
            <a:r>
              <a:rPr lang="en-US" sz="2400" b="0" i="0" dirty="0">
                <a:solidFill>
                  <a:srgbClr val="202124"/>
                </a:solidFill>
                <a:effectLst/>
              </a:rPr>
              <a:t> allow to save key/ value pairs in the browser. </a:t>
            </a:r>
          </a:p>
          <a:p>
            <a:pPr marL="342900" indent="-342900" algn="l">
              <a:buFont typeface="Arial" panose="020B0604020202020204" pitchFamily="34" charset="0"/>
              <a:buChar char="•"/>
            </a:pPr>
            <a:r>
              <a:rPr lang="en-US" sz="2400" b="0" i="0" dirty="0">
                <a:solidFill>
                  <a:srgbClr val="202124"/>
                </a:solidFill>
                <a:effectLst/>
              </a:rPr>
              <a:t>The </a:t>
            </a:r>
            <a:r>
              <a:rPr lang="en-US" sz="2400" b="0" i="0" dirty="0" err="1">
                <a:solidFill>
                  <a:srgbClr val="202124"/>
                </a:solidFill>
                <a:effectLst/>
              </a:rPr>
              <a:t>sessionStorage</a:t>
            </a:r>
            <a:r>
              <a:rPr lang="en-US" sz="2400" b="0" i="0" dirty="0">
                <a:solidFill>
                  <a:srgbClr val="202124"/>
                </a:solidFill>
                <a:effectLst/>
              </a:rPr>
              <a:t> exists only within the current browser tab.</a:t>
            </a:r>
          </a:p>
          <a:p>
            <a:pPr marL="342900" indent="-342900" algn="l">
              <a:buFont typeface="Arial" panose="020B0604020202020204" pitchFamily="34" charset="0"/>
              <a:buChar char="•"/>
            </a:pPr>
            <a:r>
              <a:rPr lang="en-US" sz="2400" b="0" i="0" dirty="0">
                <a:solidFill>
                  <a:srgbClr val="202124"/>
                </a:solidFill>
                <a:effectLst/>
              </a:rPr>
              <a:t> Another tab with the same page will have a different storage. But it is shared between iframes in the same tab (assuming they come from the same origin). </a:t>
            </a:r>
          </a:p>
          <a:p>
            <a:pPr marL="342900" indent="-342900" algn="l">
              <a:buFont typeface="Arial" panose="020B0604020202020204" pitchFamily="34" charset="0"/>
              <a:buChar char="•"/>
            </a:pPr>
            <a:r>
              <a:rPr lang="en-US" sz="2400" b="0" i="0" dirty="0">
                <a:solidFill>
                  <a:srgbClr val="202124"/>
                </a:solidFill>
                <a:effectLst/>
              </a:rPr>
              <a:t>The data survives page refresh, but not closing/opening the tab.</a:t>
            </a:r>
          </a:p>
          <a:p>
            <a:pPr marL="342900" indent="-342900" algn="l">
              <a:buFont typeface="Arial" panose="020B0604020202020204" pitchFamily="34" charset="0"/>
              <a:buChar char="•"/>
            </a:pPr>
            <a:r>
              <a:rPr lang="en-US" sz="2400" b="0" i="0" dirty="0">
                <a:solidFill>
                  <a:srgbClr val="202124"/>
                </a:solidFill>
                <a:effectLst/>
              </a:rPr>
              <a:t> </a:t>
            </a:r>
            <a:r>
              <a:rPr lang="en-US" sz="2400" b="0" i="0" dirty="0" err="1">
                <a:solidFill>
                  <a:srgbClr val="202124"/>
                </a:solidFill>
                <a:effectLst/>
              </a:rPr>
              <a:t>setItem</a:t>
            </a:r>
            <a:r>
              <a:rPr lang="en-US" sz="2400" b="0" i="0" dirty="0">
                <a:solidFill>
                  <a:srgbClr val="202124"/>
                </a:solidFill>
                <a:effectLst/>
              </a:rPr>
              <a:t>(key, value) – store key/value pair. </a:t>
            </a:r>
            <a:r>
              <a:rPr lang="en-US" sz="2400" b="0" i="0" dirty="0" err="1">
                <a:solidFill>
                  <a:srgbClr val="202124"/>
                </a:solidFill>
                <a:effectLst/>
              </a:rPr>
              <a:t>getItem</a:t>
            </a:r>
            <a:r>
              <a:rPr lang="en-US" sz="2400" b="0" i="0" dirty="0">
                <a:solidFill>
                  <a:srgbClr val="202124"/>
                </a:solidFill>
                <a:effectLst/>
              </a:rPr>
              <a:t>(key) – get the value by key. </a:t>
            </a:r>
          </a:p>
          <a:p>
            <a:pPr marL="342900" indent="-342900" algn="l">
              <a:buFont typeface="Arial" panose="020B0604020202020204" pitchFamily="34" charset="0"/>
              <a:buChar char="•"/>
            </a:pPr>
            <a:r>
              <a:rPr lang="en-US" sz="2400" b="0" i="0" dirty="0" err="1">
                <a:solidFill>
                  <a:srgbClr val="202124"/>
                </a:solidFill>
                <a:effectLst/>
              </a:rPr>
              <a:t>removeItem</a:t>
            </a:r>
            <a:r>
              <a:rPr lang="en-US" sz="2400" b="0" i="0" dirty="0">
                <a:solidFill>
                  <a:srgbClr val="202124"/>
                </a:solidFill>
                <a:effectLst/>
              </a:rPr>
              <a:t>(key) – remove the key with it's value</a:t>
            </a:r>
          </a:p>
        </p:txBody>
      </p:sp>
    </p:spTree>
    <p:extLst>
      <p:ext uri="{BB962C8B-B14F-4D97-AF65-F5344CB8AC3E}">
        <p14:creationId xmlns:p14="http://schemas.microsoft.com/office/powerpoint/2010/main" val="1658235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20332" y="2701958"/>
            <a:ext cx="7503336" cy="1200329"/>
          </a:xfrm>
          <a:prstGeom prst="rect">
            <a:avLst/>
          </a:prstGeom>
        </p:spPr>
        <p:txBody>
          <a:bodyPr wrap="none">
            <a:spAutoFit/>
          </a:bodyPr>
          <a:lstStyle/>
          <a:p>
            <a:pPr algn="ctr"/>
            <a:r>
              <a:rPr lang="en-US" sz="7200" b="1" dirty="0">
                <a:ln w="10541" cmpd="sng">
                  <a:solidFill>
                    <a:srgbClr val="7D7D7D">
                      <a:tint val="100000"/>
                      <a:shade val="100000"/>
                      <a:satMod val="110000"/>
                    </a:srgbClr>
                  </a:solidFill>
                  <a:prstDash val="solid"/>
                </a:ln>
                <a:latin typeface="Times New Roman" pitchFamily="18" charset="0"/>
                <a:cs typeface="Times New Roman" pitchFamily="18" charset="0"/>
              </a:rPr>
              <a:t>5.Project overview</a:t>
            </a:r>
            <a:endParaRPr lang="en-IN" sz="7200" b="1" cap="none" spc="0" dirty="0">
              <a:ln w="10541" cmpd="sng">
                <a:solidFill>
                  <a:srgbClr val="7D7D7D">
                    <a:tint val="100000"/>
                    <a:shade val="100000"/>
                    <a:satMod val="110000"/>
                  </a:srgbClr>
                </a:solidFill>
                <a:prstDash val="solid"/>
              </a:ln>
              <a:effectLst/>
              <a:latin typeface="Times New Roman" pitchFamily="18" charset="0"/>
              <a:cs typeface="Times New Roman" pitchFamily="18" charset="0"/>
            </a:endParaRPr>
          </a:p>
        </p:txBody>
      </p:sp>
    </p:spTree>
    <p:extLst>
      <p:ext uri="{BB962C8B-B14F-4D97-AF65-F5344CB8AC3E}">
        <p14:creationId xmlns:p14="http://schemas.microsoft.com/office/powerpoint/2010/main" val="3780624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52648" y="2551837"/>
            <a:ext cx="7438703" cy="1446550"/>
          </a:xfrm>
          <a:prstGeom prst="rect">
            <a:avLst/>
          </a:prstGeom>
          <a:noFill/>
        </p:spPr>
        <p:txBody>
          <a:bodyPr wrap="none" lIns="91440" tIns="45720" rIns="91440" bIns="45720">
            <a:spAutoFit/>
          </a:bodyPr>
          <a:lstStyle/>
          <a:p>
            <a:pPr algn="ctr"/>
            <a:r>
              <a:rPr lang="en-IN" sz="8800" b="1" cap="none" spc="0" dirty="0">
                <a:ln w="10541" cmpd="sng">
                  <a:solidFill>
                    <a:srgbClr val="7D7D7D">
                      <a:tint val="100000"/>
                      <a:shade val="100000"/>
                      <a:satMod val="110000"/>
                    </a:srgbClr>
                  </a:solidFill>
                  <a:prstDash val="solid"/>
                </a:ln>
                <a:effectLst/>
                <a:latin typeface="Times New Roman" pitchFamily="18" charset="0"/>
                <a:cs typeface="Times New Roman" pitchFamily="18" charset="0"/>
              </a:rPr>
              <a:t>1.Introduction </a:t>
            </a:r>
          </a:p>
        </p:txBody>
      </p:sp>
    </p:spTree>
    <p:extLst>
      <p:ext uri="{BB962C8B-B14F-4D97-AF65-F5344CB8AC3E}">
        <p14:creationId xmlns:p14="http://schemas.microsoft.com/office/powerpoint/2010/main" val="2695596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07859" y="188640"/>
            <a:ext cx="4228017" cy="923330"/>
          </a:xfrm>
          <a:prstGeom prst="rect">
            <a:avLst/>
          </a:prstGeom>
          <a:noFill/>
        </p:spPr>
        <p:txBody>
          <a:bodyPr wrap="none" lIns="91440" tIns="45720" rIns="91440" bIns="45720">
            <a:spAutoFit/>
          </a:bodyPr>
          <a:lstStyle/>
          <a:p>
            <a:pPr algn="ctr"/>
            <a:r>
              <a:rPr lang="en-US"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Home page(1)</a:t>
            </a:r>
          </a:p>
        </p:txBody>
      </p:sp>
      <p:pic>
        <p:nvPicPr>
          <p:cNvPr id="12290" name="Picture 2" descr="C:\Users\DELL\Desktop\infosys project ss\Screenshot (16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692" y="2651627"/>
            <a:ext cx="8300616" cy="418356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3001" y="1340768"/>
            <a:ext cx="9144000" cy="954107"/>
          </a:xfrm>
          <a:prstGeom prst="rect">
            <a:avLst/>
          </a:prstGeom>
        </p:spPr>
        <p:txBody>
          <a:bodyPr wrap="square">
            <a:spAutoFit/>
          </a:bodyPr>
          <a:lstStyle/>
          <a:p>
            <a:pPr marL="457200" indent="-457200" algn="just">
              <a:buFont typeface="Arial" pitchFamily="34" charset="0"/>
              <a:buChar char="•"/>
            </a:pPr>
            <a:r>
              <a:rPr lang="en-US" sz="2800" dirty="0"/>
              <a:t>This is the first page the user lands in when he opens the application, from where he/she can access </a:t>
            </a:r>
            <a:r>
              <a:rPr lang="en-US" sz="2800" dirty="0" err="1"/>
              <a:t>Clancularius</a:t>
            </a:r>
            <a:r>
              <a:rPr lang="en-US" sz="2800" dirty="0"/>
              <a:t>. </a:t>
            </a:r>
            <a:endParaRPr lang="en-IN" sz="2800" dirty="0"/>
          </a:p>
        </p:txBody>
      </p:sp>
    </p:spTree>
    <p:extLst>
      <p:ext uri="{BB962C8B-B14F-4D97-AF65-F5344CB8AC3E}">
        <p14:creationId xmlns:p14="http://schemas.microsoft.com/office/powerpoint/2010/main" val="21085406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63019" y="476672"/>
            <a:ext cx="4228017" cy="923330"/>
          </a:xfrm>
          <a:prstGeom prst="rect">
            <a:avLst/>
          </a:prstGeom>
        </p:spPr>
        <p:txBody>
          <a:bodyPr wrap="none">
            <a:spAutoFit/>
          </a:bodyPr>
          <a:lstStyle/>
          <a:p>
            <a:pPr algn="ctr"/>
            <a:r>
              <a:rPr lang="en-US"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Home page(2)</a:t>
            </a:r>
          </a:p>
        </p:txBody>
      </p:sp>
      <p:pic>
        <p:nvPicPr>
          <p:cNvPr id="13314" name="Picture 2" descr="C:\Users\DELL\Desktop\infosys project ss\Screenshot (16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785267"/>
            <a:ext cx="8600047" cy="4334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753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57993" y="404664"/>
            <a:ext cx="4228017" cy="923330"/>
          </a:xfrm>
          <a:prstGeom prst="rect">
            <a:avLst/>
          </a:prstGeom>
        </p:spPr>
        <p:txBody>
          <a:bodyPr wrap="none">
            <a:spAutoFit/>
          </a:bodyPr>
          <a:lstStyle/>
          <a:p>
            <a:pPr algn="ctr"/>
            <a:r>
              <a:rPr lang="en-US"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Home page(3)</a:t>
            </a:r>
          </a:p>
        </p:txBody>
      </p:sp>
      <p:pic>
        <p:nvPicPr>
          <p:cNvPr id="14338" name="Picture 2" descr="C:\Users\DELL\Desktop\infosys project ss\Screenshot (16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9" y="1700808"/>
            <a:ext cx="8496944" cy="4444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96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47327" y="404663"/>
            <a:ext cx="2476960" cy="830997"/>
          </a:xfrm>
          <a:prstGeom prst="rect">
            <a:avLst/>
          </a:prstGeom>
        </p:spPr>
        <p:txBody>
          <a:bodyPr wrap="none">
            <a:spAutoFit/>
          </a:bodyPr>
          <a:lstStyle/>
          <a:p>
            <a:pPr algn="ctr"/>
            <a:r>
              <a:rPr lang="en-US" sz="4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About us</a:t>
            </a:r>
            <a:endParaRPr lang="en-US" sz="48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pic>
        <p:nvPicPr>
          <p:cNvPr id="15362" name="Picture 2" descr="C:\Users\DELL\Desktop\infosys project ss\Screenshot (18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564904"/>
            <a:ext cx="8093546" cy="413906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0" y="1686000"/>
            <a:ext cx="9144000" cy="461665"/>
          </a:xfrm>
          <a:prstGeom prst="rect">
            <a:avLst/>
          </a:prstGeom>
        </p:spPr>
        <p:txBody>
          <a:bodyPr wrap="square">
            <a:spAutoFit/>
          </a:bodyPr>
          <a:lstStyle/>
          <a:p>
            <a:pPr marL="342900" indent="-342900" algn="just">
              <a:buFont typeface="Arial" pitchFamily="34" charset="0"/>
              <a:buChar char="•"/>
            </a:pPr>
            <a:r>
              <a:rPr lang="en-US" sz="2400" dirty="0"/>
              <a:t>This page serves as an introduction to a naïve user.</a:t>
            </a:r>
            <a:endParaRPr lang="en-IN" sz="2400" dirty="0"/>
          </a:p>
        </p:txBody>
      </p:sp>
    </p:spTree>
    <p:extLst>
      <p:ext uri="{BB962C8B-B14F-4D97-AF65-F5344CB8AC3E}">
        <p14:creationId xmlns:p14="http://schemas.microsoft.com/office/powerpoint/2010/main" val="2281592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14516" y="404663"/>
            <a:ext cx="3342583" cy="830997"/>
          </a:xfrm>
          <a:prstGeom prst="rect">
            <a:avLst/>
          </a:prstGeom>
        </p:spPr>
        <p:txBody>
          <a:bodyPr wrap="none">
            <a:spAutoFit/>
          </a:bodyPr>
          <a:lstStyle/>
          <a:p>
            <a:pPr algn="ctr"/>
            <a:r>
              <a:rPr lang="en-US" sz="4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User Guide</a:t>
            </a:r>
            <a:endParaRPr lang="en-US" sz="48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3" name="Rectangle 2"/>
          <p:cNvSpPr/>
          <p:nvPr/>
        </p:nvSpPr>
        <p:spPr>
          <a:xfrm>
            <a:off x="0" y="1686000"/>
            <a:ext cx="9144000" cy="830997"/>
          </a:xfrm>
          <a:prstGeom prst="rect">
            <a:avLst/>
          </a:prstGeom>
        </p:spPr>
        <p:txBody>
          <a:bodyPr wrap="square">
            <a:spAutoFit/>
          </a:bodyPr>
          <a:lstStyle/>
          <a:p>
            <a:pPr marL="342900" indent="-342900" algn="just">
              <a:buFont typeface="Arial" pitchFamily="34" charset="0"/>
              <a:buChar char="•"/>
            </a:pPr>
            <a:r>
              <a:rPr lang="en-US" sz="2400" dirty="0"/>
              <a:t>A new user can get familiar with the application by going through the slides </a:t>
            </a:r>
            <a:r>
              <a:rPr lang="en-US" sz="2400" dirty="0" smtClean="0"/>
              <a:t>in this page.</a:t>
            </a:r>
            <a:endParaRPr lang="en-IN" sz="2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532" y="2746612"/>
            <a:ext cx="8424936" cy="3740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16036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C:\Users\DELL\Desktop\infosys project ss\Screenshot (1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224" y="2373170"/>
            <a:ext cx="8640960" cy="44720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117072" y="260648"/>
            <a:ext cx="2887265" cy="923330"/>
          </a:xfrm>
          <a:prstGeom prst="rect">
            <a:avLst/>
          </a:prstGeom>
        </p:spPr>
        <p:txBody>
          <a:bodyPr wrap="none">
            <a:spAutoFit/>
          </a:bodyPr>
          <a:lstStyle/>
          <a:p>
            <a:pPr algn="ctr"/>
            <a:r>
              <a:rPr lang="en-US" sz="5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FAQ page</a:t>
            </a:r>
            <a:endParaRPr lang="en-US"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4" name="Rectangle 3"/>
          <p:cNvSpPr/>
          <p:nvPr/>
        </p:nvSpPr>
        <p:spPr>
          <a:xfrm>
            <a:off x="0" y="1412776"/>
            <a:ext cx="9144000" cy="830997"/>
          </a:xfrm>
          <a:prstGeom prst="rect">
            <a:avLst/>
          </a:prstGeom>
        </p:spPr>
        <p:txBody>
          <a:bodyPr wrap="square">
            <a:spAutoFit/>
          </a:bodyPr>
          <a:lstStyle/>
          <a:p>
            <a:pPr marL="342900" indent="-342900" algn="just">
              <a:buFont typeface="Arial" pitchFamily="34" charset="0"/>
              <a:buChar char="•"/>
            </a:pPr>
            <a:r>
              <a:rPr lang="en-US" sz="2400" dirty="0"/>
              <a:t>This page contains a set of frequently asked questions and their answers.</a:t>
            </a:r>
            <a:endParaRPr lang="en-IN" sz="2400" dirty="0"/>
          </a:p>
        </p:txBody>
      </p:sp>
    </p:spTree>
    <p:extLst>
      <p:ext uri="{BB962C8B-B14F-4D97-AF65-F5344CB8AC3E}">
        <p14:creationId xmlns:p14="http://schemas.microsoft.com/office/powerpoint/2010/main" val="18804659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76233" y="404663"/>
            <a:ext cx="3219151" cy="830997"/>
          </a:xfrm>
          <a:prstGeom prst="rect">
            <a:avLst/>
          </a:prstGeom>
        </p:spPr>
        <p:txBody>
          <a:bodyPr wrap="none">
            <a:spAutoFit/>
          </a:bodyPr>
          <a:lstStyle/>
          <a:p>
            <a:pPr algn="ctr"/>
            <a:r>
              <a:rPr lang="en-US" sz="4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Contact us</a:t>
            </a:r>
            <a:endParaRPr lang="en-US" sz="48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3" name="Rectangle 2"/>
          <p:cNvSpPr/>
          <p:nvPr/>
        </p:nvSpPr>
        <p:spPr>
          <a:xfrm>
            <a:off x="0" y="1686000"/>
            <a:ext cx="9144000" cy="461665"/>
          </a:xfrm>
          <a:prstGeom prst="rect">
            <a:avLst/>
          </a:prstGeom>
        </p:spPr>
        <p:txBody>
          <a:bodyPr wrap="square">
            <a:spAutoFit/>
          </a:bodyPr>
          <a:lstStyle/>
          <a:p>
            <a:pPr marL="342900" indent="-342900" algn="just">
              <a:buFont typeface="Arial" pitchFamily="34" charset="0"/>
              <a:buChar char="•"/>
            </a:pPr>
            <a:r>
              <a:rPr lang="en-US" sz="2400" dirty="0" smtClean="0"/>
              <a:t>This page contains Contact details for any user.</a:t>
            </a:r>
            <a:endParaRPr lang="en-IN" sz="2400" dirty="0"/>
          </a:p>
        </p:txBody>
      </p:sp>
      <p:pic>
        <p:nvPicPr>
          <p:cNvPr id="2050" name="Picture 2" descr="C:\Users\DELL\Pictures\Screenshots\Screenshot (1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532" y="2708920"/>
            <a:ext cx="8424936" cy="3782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535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420888"/>
            <a:ext cx="8460431" cy="4256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913376" y="202422"/>
            <a:ext cx="3598870" cy="830997"/>
          </a:xfrm>
          <a:prstGeom prst="rect">
            <a:avLst/>
          </a:prstGeom>
        </p:spPr>
        <p:txBody>
          <a:bodyPr wrap="none">
            <a:spAutoFit/>
          </a:bodyPr>
          <a:lstStyle/>
          <a:p>
            <a:pPr algn="ctr"/>
            <a:r>
              <a:rPr lang="en-US" sz="4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Support page</a:t>
            </a:r>
            <a:endParaRPr lang="en-US" sz="48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3" name="Rectangle 2"/>
          <p:cNvSpPr/>
          <p:nvPr/>
        </p:nvSpPr>
        <p:spPr>
          <a:xfrm>
            <a:off x="-18257" y="1433496"/>
            <a:ext cx="9144000" cy="461665"/>
          </a:xfrm>
          <a:prstGeom prst="rect">
            <a:avLst/>
          </a:prstGeom>
        </p:spPr>
        <p:txBody>
          <a:bodyPr wrap="square">
            <a:spAutoFit/>
          </a:bodyPr>
          <a:lstStyle/>
          <a:p>
            <a:pPr marL="342900" indent="-342900" algn="just">
              <a:buFont typeface="Arial" pitchFamily="34" charset="0"/>
              <a:buChar char="•"/>
            </a:pPr>
            <a:r>
              <a:rPr lang="en-US" sz="2400" dirty="0"/>
              <a:t>This can be used to get in touch with admin in case of any difficulty.</a:t>
            </a:r>
            <a:endParaRPr lang="en-IN" sz="2400" dirty="0"/>
          </a:p>
        </p:txBody>
      </p:sp>
    </p:spTree>
    <p:extLst>
      <p:ext uri="{BB962C8B-B14F-4D97-AF65-F5344CB8AC3E}">
        <p14:creationId xmlns:p14="http://schemas.microsoft.com/office/powerpoint/2010/main" val="27707242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C:\Users\DELL\Desktop\infosys project ss\Screenshot (17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388613"/>
            <a:ext cx="8718436" cy="444349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481160" y="58300"/>
            <a:ext cx="4231991" cy="1015663"/>
          </a:xfrm>
          <a:prstGeom prst="rect">
            <a:avLst/>
          </a:prstGeom>
        </p:spPr>
        <p:txBody>
          <a:bodyPr wrap="none">
            <a:spAutoFit/>
          </a:bodyPr>
          <a:lstStyle/>
          <a:p>
            <a:pPr algn="ctr"/>
            <a:r>
              <a:rPr lang="en-US" sz="60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Sign up page</a:t>
            </a:r>
          </a:p>
        </p:txBody>
      </p:sp>
      <p:sp>
        <p:nvSpPr>
          <p:cNvPr id="3" name="Rectangle 2"/>
          <p:cNvSpPr/>
          <p:nvPr/>
        </p:nvSpPr>
        <p:spPr>
          <a:xfrm>
            <a:off x="30979" y="1340768"/>
            <a:ext cx="9144000" cy="954107"/>
          </a:xfrm>
          <a:prstGeom prst="rect">
            <a:avLst/>
          </a:prstGeom>
        </p:spPr>
        <p:txBody>
          <a:bodyPr wrap="square">
            <a:spAutoFit/>
          </a:bodyPr>
          <a:lstStyle/>
          <a:p>
            <a:pPr marL="457200" indent="-457200">
              <a:buFont typeface="Arial" pitchFamily="34" charset="0"/>
              <a:buChar char="•"/>
            </a:pPr>
            <a:r>
              <a:rPr lang="en-US" sz="2800" dirty="0"/>
              <a:t>A new user can register himself by providing few details.</a:t>
            </a:r>
            <a:endParaRPr lang="en-IN" sz="2800" dirty="0"/>
          </a:p>
        </p:txBody>
      </p:sp>
    </p:spTree>
    <p:extLst>
      <p:ext uri="{BB962C8B-B14F-4D97-AF65-F5344CB8AC3E}">
        <p14:creationId xmlns:p14="http://schemas.microsoft.com/office/powerpoint/2010/main" val="1861243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C:\Users\DELL\Desktop\infosys project ss\Screenshot (17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441" y="2492686"/>
            <a:ext cx="8496944" cy="433870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085940" y="94500"/>
            <a:ext cx="2915991" cy="830997"/>
          </a:xfrm>
          <a:prstGeom prst="rect">
            <a:avLst/>
          </a:prstGeom>
        </p:spPr>
        <p:txBody>
          <a:bodyPr wrap="none">
            <a:spAutoFit/>
          </a:bodyPr>
          <a:lstStyle/>
          <a:p>
            <a:pPr algn="ctr"/>
            <a:r>
              <a:rPr lang="en-US" sz="48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Login page</a:t>
            </a:r>
          </a:p>
        </p:txBody>
      </p:sp>
      <p:sp>
        <p:nvSpPr>
          <p:cNvPr id="3" name="Rectangle 2"/>
          <p:cNvSpPr/>
          <p:nvPr/>
        </p:nvSpPr>
        <p:spPr>
          <a:xfrm>
            <a:off x="0" y="1340768"/>
            <a:ext cx="9144000" cy="954107"/>
          </a:xfrm>
          <a:prstGeom prst="rect">
            <a:avLst/>
          </a:prstGeom>
        </p:spPr>
        <p:txBody>
          <a:bodyPr wrap="square">
            <a:spAutoFit/>
          </a:bodyPr>
          <a:lstStyle/>
          <a:p>
            <a:pPr marL="457200" indent="-457200" algn="just">
              <a:buFont typeface="Arial" pitchFamily="34" charset="0"/>
              <a:buChar char="•"/>
            </a:pPr>
            <a:r>
              <a:rPr lang="en-US" sz="2800" dirty="0"/>
              <a:t>An existing user can login to the application using his email and password.</a:t>
            </a:r>
            <a:endParaRPr lang="en-IN" sz="2800" dirty="0"/>
          </a:p>
        </p:txBody>
      </p:sp>
    </p:spTree>
    <p:extLst>
      <p:ext uri="{BB962C8B-B14F-4D97-AF65-F5344CB8AC3E}">
        <p14:creationId xmlns:p14="http://schemas.microsoft.com/office/powerpoint/2010/main" val="703448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w to Use Customer Feedback to Improve Journey Ma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1617" y="620688"/>
            <a:ext cx="4464496" cy="258470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95536" y="3356992"/>
            <a:ext cx="8280920" cy="3693319"/>
          </a:xfrm>
          <a:prstGeom prst="rect">
            <a:avLst/>
          </a:prstGeom>
        </p:spPr>
        <p:txBody>
          <a:bodyPr wrap="square">
            <a:spAutoFit/>
          </a:bodyPr>
          <a:lstStyle/>
          <a:p>
            <a:pPr marL="285750" indent="-285750" algn="just">
              <a:buFont typeface="Arial" pitchFamily="34" charset="0"/>
              <a:buChar char="•"/>
            </a:pPr>
            <a:r>
              <a:rPr lang="en-US" sz="2400" dirty="0"/>
              <a:t>Feedback is a reaction or information that occurs as a result of actions or behavior undertaken by an individual or group.</a:t>
            </a:r>
          </a:p>
          <a:p>
            <a:pPr marL="285750" indent="-285750" algn="just">
              <a:buFont typeface="Arial" pitchFamily="34" charset="0"/>
              <a:buChar char="•"/>
            </a:pPr>
            <a:r>
              <a:rPr lang="en-US" sz="2400" dirty="0"/>
              <a:t>Effective feedback helps individuals to understand what they did well and what they could do better.</a:t>
            </a:r>
          </a:p>
          <a:p>
            <a:pPr marL="285750" indent="-285750" algn="just">
              <a:buFont typeface="Arial" pitchFamily="34" charset="0"/>
              <a:buChar char="•"/>
            </a:pPr>
            <a:r>
              <a:rPr lang="en-US" sz="2400" dirty="0"/>
              <a:t>Once they know what is good and what isn’t, they are able to adapt their behavior and work to improve it. </a:t>
            </a:r>
          </a:p>
          <a:p>
            <a:pPr marL="285750" indent="-285750" algn="just">
              <a:buFont typeface="Arial" pitchFamily="34" charset="0"/>
              <a:buChar char="•"/>
            </a:pPr>
            <a:r>
              <a:rPr lang="en-US" sz="2400" dirty="0"/>
              <a:t>Thus, feedback is a key tool for improving both individual and team performance</a:t>
            </a:r>
            <a:r>
              <a:rPr lang="en-US" dirty="0"/>
              <a:t>.</a:t>
            </a:r>
          </a:p>
          <a:p>
            <a:endParaRPr lang="en-IN" dirty="0"/>
          </a:p>
        </p:txBody>
      </p:sp>
    </p:spTree>
    <p:extLst>
      <p:ext uri="{BB962C8B-B14F-4D97-AF65-F5344CB8AC3E}">
        <p14:creationId xmlns:p14="http://schemas.microsoft.com/office/powerpoint/2010/main" val="29008024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5108F8-7DCA-4528-A56E-3A420BF7C0B0}"/>
              </a:ext>
            </a:extLst>
          </p:cNvPr>
          <p:cNvSpPr>
            <a:spLocks noGrp="1"/>
          </p:cNvSpPr>
          <p:nvPr>
            <p:ph type="title"/>
          </p:nvPr>
        </p:nvSpPr>
        <p:spPr>
          <a:xfrm>
            <a:off x="1031289" y="16764"/>
            <a:ext cx="6132999" cy="1828060"/>
          </a:xfrm>
        </p:spPr>
        <p:txBody>
          <a:bodyPr/>
          <a:lstStyle/>
          <a:p>
            <a:pPr marL="0" indent="0">
              <a:buNone/>
            </a:pPr>
            <a:r>
              <a:rPr lang="en-US" dirty="0"/>
              <a:t> </a:t>
            </a:r>
          </a:p>
        </p:txBody>
      </p:sp>
      <p:sp>
        <p:nvSpPr>
          <p:cNvPr id="3" name="Content Placeholder 2">
            <a:extLst>
              <a:ext uri="{FF2B5EF4-FFF2-40B4-BE49-F238E27FC236}">
                <a16:creationId xmlns:a16="http://schemas.microsoft.com/office/drawing/2014/main" xmlns="" id="{85CA3493-6FB3-407C-8E0E-FAD79090E586}"/>
              </a:ext>
            </a:extLst>
          </p:cNvPr>
          <p:cNvSpPr>
            <a:spLocks noGrp="1"/>
          </p:cNvSpPr>
          <p:nvPr>
            <p:ph sz="quarter" idx="13"/>
          </p:nvPr>
        </p:nvSpPr>
        <p:spPr>
          <a:xfrm>
            <a:off x="0" y="188640"/>
            <a:ext cx="9036496" cy="6652596"/>
          </a:xfrm>
        </p:spPr>
        <p:txBody>
          <a:bodyPr>
            <a:normAutofit/>
          </a:bodyPr>
          <a:lstStyle/>
          <a:p>
            <a:pPr marL="45720" indent="0">
              <a:buNone/>
            </a:pPr>
            <a:r>
              <a:rPr lang="en-US" sz="2400" b="1" dirty="0">
                <a:solidFill>
                  <a:srgbClr val="FF0000"/>
                </a:solidFill>
              </a:rPr>
              <a:t>Validations for Sign-up</a:t>
            </a:r>
          </a:p>
          <a:p>
            <a:r>
              <a:rPr lang="en-US" dirty="0"/>
              <a:t> If first name and last name is empty then the respective error message will be displayed.</a:t>
            </a:r>
          </a:p>
          <a:p>
            <a:r>
              <a:rPr lang="en-US" dirty="0"/>
              <a:t> The date of birth field cannot be greater than today’s date.</a:t>
            </a:r>
          </a:p>
          <a:p>
            <a:r>
              <a:rPr lang="en-US" dirty="0"/>
              <a:t>If either email id field is empty or of Invalid format is entered then an error message will be displayed.</a:t>
            </a:r>
          </a:p>
          <a:p>
            <a:r>
              <a:rPr lang="en-US" dirty="0"/>
              <a:t>If phone number field is not within the range of 5999999999 and 999999999 then invalid phone number error message will be displayed.</a:t>
            </a:r>
          </a:p>
          <a:p>
            <a:r>
              <a:rPr lang="en-US" dirty="0"/>
              <a:t>If entered password and confirm password is not same or any field is left without filling then the respective error message is displayed. </a:t>
            </a:r>
          </a:p>
          <a:p>
            <a:pPr marL="45720" indent="0">
              <a:buNone/>
            </a:pPr>
            <a:r>
              <a:rPr lang="en-US" sz="2400" b="1" dirty="0">
                <a:solidFill>
                  <a:srgbClr val="FF0000"/>
                </a:solidFill>
              </a:rPr>
              <a:t>Validations for Login-Page</a:t>
            </a:r>
          </a:p>
          <a:p>
            <a:pPr>
              <a:buFont typeface="Wingdings" panose="05000000000000000000" pitchFamily="2" charset="2"/>
              <a:buChar char="v"/>
            </a:pPr>
            <a:r>
              <a:rPr lang="en-US" dirty="0"/>
              <a:t>If entered email is not present in the database the respective error will be displayed.</a:t>
            </a:r>
          </a:p>
          <a:p>
            <a:pPr>
              <a:buFont typeface="Wingdings" panose="05000000000000000000" pitchFamily="2" charset="2"/>
              <a:buChar char="v"/>
            </a:pPr>
            <a:r>
              <a:rPr lang="en-US" dirty="0"/>
              <a:t>If password entered is wrong or field is empty then the error message will be displayed.</a:t>
            </a:r>
          </a:p>
          <a:p>
            <a:endParaRPr lang="en-US" dirty="0"/>
          </a:p>
        </p:txBody>
      </p:sp>
    </p:spTree>
    <p:extLst>
      <p:ext uri="{BB962C8B-B14F-4D97-AF65-F5344CB8AC3E}">
        <p14:creationId xmlns:p14="http://schemas.microsoft.com/office/powerpoint/2010/main" val="25344462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2174293"/>
            <a:ext cx="8892480" cy="4666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945112" y="188640"/>
            <a:ext cx="5217262" cy="769441"/>
          </a:xfrm>
          <a:prstGeom prst="rect">
            <a:avLst/>
          </a:prstGeom>
        </p:spPr>
        <p:txBody>
          <a:bodyPr wrap="none">
            <a:spAutoFit/>
          </a:bodyPr>
          <a:lstStyle/>
          <a:p>
            <a:pPr algn="ctr"/>
            <a:r>
              <a:rPr lang="en-US" sz="4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Create feedback page</a:t>
            </a:r>
            <a:endParaRPr lang="en-US" sz="4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3" name="Rectangle 2"/>
          <p:cNvSpPr/>
          <p:nvPr/>
        </p:nvSpPr>
        <p:spPr>
          <a:xfrm>
            <a:off x="14745" y="1220186"/>
            <a:ext cx="9144000" cy="954107"/>
          </a:xfrm>
          <a:prstGeom prst="rect">
            <a:avLst/>
          </a:prstGeom>
        </p:spPr>
        <p:txBody>
          <a:bodyPr wrap="square">
            <a:spAutoFit/>
          </a:bodyPr>
          <a:lstStyle/>
          <a:p>
            <a:pPr marL="457200" indent="-457200" algn="just">
              <a:buFont typeface="Arial" pitchFamily="34" charset="0"/>
              <a:buChar char="•"/>
            </a:pPr>
            <a:r>
              <a:rPr lang="en-US" sz="2800" dirty="0"/>
              <a:t>The user can create the feedback form with different types of questions</a:t>
            </a:r>
            <a:endParaRPr lang="en-IN" sz="2800" dirty="0"/>
          </a:p>
        </p:txBody>
      </p:sp>
    </p:spTree>
    <p:extLst>
      <p:ext uri="{BB962C8B-B14F-4D97-AF65-F5344CB8AC3E}">
        <p14:creationId xmlns:p14="http://schemas.microsoft.com/office/powerpoint/2010/main" val="19560972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770" y="2368657"/>
            <a:ext cx="8748464" cy="4489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233798" y="332656"/>
            <a:ext cx="4676408" cy="769441"/>
          </a:xfrm>
          <a:prstGeom prst="rect">
            <a:avLst/>
          </a:prstGeom>
        </p:spPr>
        <p:txBody>
          <a:bodyPr wrap="none">
            <a:spAutoFit/>
          </a:bodyPr>
          <a:lstStyle/>
          <a:p>
            <a:pPr algn="ctr"/>
            <a:r>
              <a:rPr lang="en-US" sz="4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My</a:t>
            </a:r>
            <a:r>
              <a:rPr lang="en-US" sz="4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 feedbacks page</a:t>
            </a:r>
          </a:p>
        </p:txBody>
      </p:sp>
      <p:sp>
        <p:nvSpPr>
          <p:cNvPr id="3" name="Rectangle 2"/>
          <p:cNvSpPr/>
          <p:nvPr/>
        </p:nvSpPr>
        <p:spPr>
          <a:xfrm>
            <a:off x="0" y="1102097"/>
            <a:ext cx="9144001" cy="830997"/>
          </a:xfrm>
          <a:prstGeom prst="rect">
            <a:avLst/>
          </a:prstGeom>
        </p:spPr>
        <p:txBody>
          <a:bodyPr wrap="square">
            <a:spAutoFit/>
          </a:bodyPr>
          <a:lstStyle/>
          <a:p>
            <a:pPr marL="342900" indent="-342900" algn="just">
              <a:buFont typeface="Arial" pitchFamily="34" charset="0"/>
              <a:buChar char="•"/>
            </a:pPr>
            <a:r>
              <a:rPr lang="en-US" sz="2400" dirty="0"/>
              <a:t>A place where the user can see their created feedbacks and responses for each.</a:t>
            </a:r>
            <a:endParaRPr lang="en-IN" sz="2400" dirty="0"/>
          </a:p>
        </p:txBody>
      </p:sp>
    </p:spTree>
    <p:extLst>
      <p:ext uri="{BB962C8B-B14F-4D97-AF65-F5344CB8AC3E}">
        <p14:creationId xmlns:p14="http://schemas.microsoft.com/office/powerpoint/2010/main" val="3308964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463" y="2245887"/>
            <a:ext cx="8820472" cy="461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025758" y="233867"/>
            <a:ext cx="7127977" cy="646331"/>
          </a:xfrm>
          <a:prstGeom prst="rect">
            <a:avLst/>
          </a:prstGeom>
        </p:spPr>
        <p:txBody>
          <a:bodyPr wrap="none">
            <a:spAutoFit/>
          </a:bodyPr>
          <a:lstStyle/>
          <a:p>
            <a:pPr algn="ctr"/>
            <a:r>
              <a:rPr lang="en-US"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End user login alert to give feedback</a:t>
            </a:r>
            <a:endParaRPr lang="en-US" sz="36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3" name="Rectangle 2"/>
          <p:cNvSpPr/>
          <p:nvPr/>
        </p:nvSpPr>
        <p:spPr>
          <a:xfrm>
            <a:off x="1" y="1052736"/>
            <a:ext cx="9144000" cy="830997"/>
          </a:xfrm>
          <a:prstGeom prst="rect">
            <a:avLst/>
          </a:prstGeom>
        </p:spPr>
        <p:txBody>
          <a:bodyPr wrap="square">
            <a:spAutoFit/>
          </a:bodyPr>
          <a:lstStyle/>
          <a:p>
            <a:pPr marL="342900" indent="-342900" algn="just">
              <a:buFont typeface="Arial" pitchFamily="34" charset="0"/>
              <a:buChar char="•"/>
            </a:pPr>
            <a:r>
              <a:rPr lang="en-US" sz="2400" dirty="0"/>
              <a:t>When a user enters the feedback link to give feedback he will be alerted to login.</a:t>
            </a:r>
            <a:endParaRPr lang="en-IN" sz="2400" dirty="0"/>
          </a:p>
        </p:txBody>
      </p:sp>
    </p:spTree>
    <p:extLst>
      <p:ext uri="{BB962C8B-B14F-4D97-AF65-F5344CB8AC3E}">
        <p14:creationId xmlns:p14="http://schemas.microsoft.com/office/powerpoint/2010/main" val="27858235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979" y="2246649"/>
            <a:ext cx="8748464" cy="4585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694891" y="170111"/>
            <a:ext cx="3782639" cy="769441"/>
          </a:xfrm>
          <a:prstGeom prst="rect">
            <a:avLst/>
          </a:prstGeom>
        </p:spPr>
        <p:txBody>
          <a:bodyPr wrap="none">
            <a:spAutoFit/>
          </a:bodyPr>
          <a:lstStyle/>
          <a:p>
            <a:pPr algn="ctr"/>
            <a:r>
              <a:rPr lang="en-US" sz="4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Feedback form </a:t>
            </a:r>
            <a:endParaRPr lang="en-US" sz="4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3" name="Rectangle 2"/>
          <p:cNvSpPr/>
          <p:nvPr/>
        </p:nvSpPr>
        <p:spPr>
          <a:xfrm>
            <a:off x="14210" y="1340768"/>
            <a:ext cx="9144000" cy="461665"/>
          </a:xfrm>
          <a:prstGeom prst="rect">
            <a:avLst/>
          </a:prstGeom>
        </p:spPr>
        <p:txBody>
          <a:bodyPr wrap="square">
            <a:spAutoFit/>
          </a:bodyPr>
          <a:lstStyle/>
          <a:p>
            <a:pPr marL="342900" indent="-342900" algn="just">
              <a:buFont typeface="Arial" pitchFamily="34" charset="0"/>
              <a:buChar char="•"/>
            </a:pPr>
            <a:r>
              <a:rPr lang="en-US" sz="2400" dirty="0"/>
              <a:t>This is the feedback form to respond to the created feedback</a:t>
            </a:r>
            <a:endParaRPr lang="en-IN" sz="2400" dirty="0"/>
          </a:p>
        </p:txBody>
      </p:sp>
    </p:spTree>
    <p:extLst>
      <p:ext uri="{BB962C8B-B14F-4D97-AF65-F5344CB8AC3E}">
        <p14:creationId xmlns:p14="http://schemas.microsoft.com/office/powerpoint/2010/main" val="6390614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146486"/>
            <a:ext cx="8816605" cy="4479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764860" y="260648"/>
            <a:ext cx="7616059" cy="769441"/>
          </a:xfrm>
          <a:prstGeom prst="rect">
            <a:avLst/>
          </a:prstGeom>
        </p:spPr>
        <p:txBody>
          <a:bodyPr wrap="none">
            <a:spAutoFit/>
          </a:bodyPr>
          <a:lstStyle/>
          <a:p>
            <a:pPr algn="ctr"/>
            <a:r>
              <a:rPr lang="en-US" sz="4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Feedback successful submission</a:t>
            </a:r>
            <a:endParaRPr lang="en-US" sz="4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3" name="Rectangle 2"/>
          <p:cNvSpPr/>
          <p:nvPr/>
        </p:nvSpPr>
        <p:spPr>
          <a:xfrm>
            <a:off x="-2913" y="1340768"/>
            <a:ext cx="9144000" cy="461665"/>
          </a:xfrm>
          <a:prstGeom prst="rect">
            <a:avLst/>
          </a:prstGeom>
        </p:spPr>
        <p:txBody>
          <a:bodyPr wrap="square">
            <a:spAutoFit/>
          </a:bodyPr>
          <a:lstStyle/>
          <a:p>
            <a:pPr marL="342900" indent="-342900" algn="just">
              <a:buFont typeface="Arial" pitchFamily="34" charset="0"/>
              <a:buChar char="•"/>
            </a:pPr>
            <a:r>
              <a:rPr lang="en-US" sz="2400" dirty="0"/>
              <a:t>Once a user submits the feedback successfully, this page is displayed.</a:t>
            </a:r>
            <a:endParaRPr lang="en-IN" sz="2400" dirty="0"/>
          </a:p>
        </p:txBody>
      </p:sp>
    </p:spTree>
    <p:extLst>
      <p:ext uri="{BB962C8B-B14F-4D97-AF65-F5344CB8AC3E}">
        <p14:creationId xmlns:p14="http://schemas.microsoft.com/office/powerpoint/2010/main" val="2251776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04" y="2411256"/>
            <a:ext cx="8770501" cy="4412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979712" y="141534"/>
            <a:ext cx="5293820" cy="830997"/>
          </a:xfrm>
          <a:prstGeom prst="rect">
            <a:avLst/>
          </a:prstGeom>
        </p:spPr>
        <p:txBody>
          <a:bodyPr wrap="none">
            <a:spAutoFit/>
          </a:bodyPr>
          <a:lstStyle/>
          <a:p>
            <a:pPr algn="ctr"/>
            <a:r>
              <a:rPr lang="en-US" sz="4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View feedback page</a:t>
            </a:r>
            <a:endParaRPr lang="en-US" sz="48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3" name="Rectangle 2"/>
          <p:cNvSpPr/>
          <p:nvPr/>
        </p:nvSpPr>
        <p:spPr>
          <a:xfrm>
            <a:off x="0" y="1201794"/>
            <a:ext cx="9144000" cy="830997"/>
          </a:xfrm>
          <a:prstGeom prst="rect">
            <a:avLst/>
          </a:prstGeom>
        </p:spPr>
        <p:txBody>
          <a:bodyPr wrap="square">
            <a:spAutoFit/>
          </a:bodyPr>
          <a:lstStyle/>
          <a:p>
            <a:pPr marL="342900" indent="-342900" algn="just">
              <a:buFont typeface="Arial" pitchFamily="34" charset="0"/>
              <a:buChar char="•"/>
            </a:pPr>
            <a:r>
              <a:rPr lang="en-US" sz="2400" dirty="0"/>
              <a:t>This is the page where the responses of the feedback the user had created can be viewed.</a:t>
            </a:r>
            <a:endParaRPr lang="en-IN" sz="2400" dirty="0"/>
          </a:p>
        </p:txBody>
      </p:sp>
    </p:spTree>
    <p:extLst>
      <p:ext uri="{BB962C8B-B14F-4D97-AF65-F5344CB8AC3E}">
        <p14:creationId xmlns:p14="http://schemas.microsoft.com/office/powerpoint/2010/main" val="4911741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492896"/>
            <a:ext cx="8172400" cy="415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328858" y="133181"/>
            <a:ext cx="6791796" cy="830997"/>
          </a:xfrm>
          <a:prstGeom prst="rect">
            <a:avLst/>
          </a:prstGeom>
        </p:spPr>
        <p:txBody>
          <a:bodyPr wrap="none">
            <a:spAutoFit/>
          </a:bodyPr>
          <a:lstStyle/>
          <a:p>
            <a:pPr algn="ctr"/>
            <a:r>
              <a:rPr lang="en-US" sz="4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Tabular view of responses</a:t>
            </a:r>
            <a:endParaRPr lang="en-US" sz="48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3" name="Rectangle 2"/>
          <p:cNvSpPr/>
          <p:nvPr/>
        </p:nvSpPr>
        <p:spPr>
          <a:xfrm>
            <a:off x="0" y="1340768"/>
            <a:ext cx="9144000" cy="461665"/>
          </a:xfrm>
          <a:prstGeom prst="rect">
            <a:avLst/>
          </a:prstGeom>
        </p:spPr>
        <p:txBody>
          <a:bodyPr wrap="square">
            <a:spAutoFit/>
          </a:bodyPr>
          <a:lstStyle/>
          <a:p>
            <a:pPr marL="342900" indent="-342900" algn="just">
              <a:buFont typeface="Arial" pitchFamily="34" charset="0"/>
              <a:buChar char="•"/>
            </a:pPr>
            <a:r>
              <a:rPr lang="en-US" sz="2400" dirty="0"/>
              <a:t>The responses can be viewed in a tabular form as shown below.</a:t>
            </a:r>
            <a:endParaRPr lang="en-IN" sz="2400" dirty="0"/>
          </a:p>
        </p:txBody>
      </p:sp>
    </p:spTree>
    <p:extLst>
      <p:ext uri="{BB962C8B-B14F-4D97-AF65-F5344CB8AC3E}">
        <p14:creationId xmlns:p14="http://schemas.microsoft.com/office/powerpoint/2010/main" val="17548709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2204864"/>
            <a:ext cx="8863639" cy="452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115616" y="133181"/>
            <a:ext cx="7146188" cy="830997"/>
          </a:xfrm>
          <a:prstGeom prst="rect">
            <a:avLst/>
          </a:prstGeom>
        </p:spPr>
        <p:txBody>
          <a:bodyPr wrap="none">
            <a:spAutoFit/>
          </a:bodyPr>
          <a:lstStyle/>
          <a:p>
            <a:pPr algn="ctr"/>
            <a:r>
              <a:rPr lang="en-US" sz="4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Pie chart view of responses</a:t>
            </a:r>
            <a:endParaRPr lang="en-US" sz="48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3" name="Rectangle 2"/>
          <p:cNvSpPr/>
          <p:nvPr/>
        </p:nvSpPr>
        <p:spPr>
          <a:xfrm>
            <a:off x="0" y="1268760"/>
            <a:ext cx="9144000" cy="461665"/>
          </a:xfrm>
          <a:prstGeom prst="rect">
            <a:avLst/>
          </a:prstGeom>
        </p:spPr>
        <p:txBody>
          <a:bodyPr wrap="square">
            <a:spAutoFit/>
          </a:bodyPr>
          <a:lstStyle/>
          <a:p>
            <a:pPr marL="342900" indent="-342900" algn="just">
              <a:buFont typeface="Arial" pitchFamily="34" charset="0"/>
              <a:buChar char="•"/>
            </a:pPr>
            <a:r>
              <a:rPr lang="en-US" sz="2400" dirty="0"/>
              <a:t>The responses can also be viewed in a pie chart format as shown.</a:t>
            </a:r>
            <a:endParaRPr lang="en-IN" sz="2400" dirty="0"/>
          </a:p>
        </p:txBody>
      </p:sp>
    </p:spTree>
    <p:extLst>
      <p:ext uri="{BB962C8B-B14F-4D97-AF65-F5344CB8AC3E}">
        <p14:creationId xmlns:p14="http://schemas.microsoft.com/office/powerpoint/2010/main" val="16150484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782" y="2204864"/>
            <a:ext cx="8604448" cy="4466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889459" y="188568"/>
            <a:ext cx="7365094" cy="830997"/>
          </a:xfrm>
          <a:prstGeom prst="rect">
            <a:avLst/>
          </a:prstGeom>
        </p:spPr>
        <p:txBody>
          <a:bodyPr wrap="none">
            <a:spAutoFit/>
          </a:bodyPr>
          <a:lstStyle/>
          <a:p>
            <a:pPr algn="ctr"/>
            <a:r>
              <a:rPr lang="en-US" sz="4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Bar graph view of responses</a:t>
            </a:r>
            <a:endParaRPr lang="en-US" sz="48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3" name="Rectangle 2"/>
          <p:cNvSpPr/>
          <p:nvPr/>
        </p:nvSpPr>
        <p:spPr>
          <a:xfrm>
            <a:off x="53758" y="1460074"/>
            <a:ext cx="9036496" cy="461665"/>
          </a:xfrm>
          <a:prstGeom prst="rect">
            <a:avLst/>
          </a:prstGeom>
        </p:spPr>
        <p:txBody>
          <a:bodyPr wrap="square">
            <a:spAutoFit/>
          </a:bodyPr>
          <a:lstStyle/>
          <a:p>
            <a:pPr marL="342900" indent="-342900" algn="just">
              <a:buFont typeface="Arial" pitchFamily="34" charset="0"/>
              <a:buChar char="•"/>
            </a:pPr>
            <a:r>
              <a:rPr lang="en-US" sz="2400" dirty="0"/>
              <a:t>The responses can also be seen in bar graph format as shown.</a:t>
            </a:r>
            <a:endParaRPr lang="en-IN" sz="2400" dirty="0"/>
          </a:p>
        </p:txBody>
      </p:sp>
    </p:spTree>
    <p:extLst>
      <p:ext uri="{BB962C8B-B14F-4D97-AF65-F5344CB8AC3E}">
        <p14:creationId xmlns:p14="http://schemas.microsoft.com/office/powerpoint/2010/main" val="3295625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etfeedback blog: Why is a feedback culture importan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4" y="10019"/>
            <a:ext cx="9135616" cy="219484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8384" y="2387825"/>
            <a:ext cx="9135616" cy="4154984"/>
          </a:xfrm>
          <a:prstGeom prst="rect">
            <a:avLst/>
          </a:prstGeom>
        </p:spPr>
        <p:txBody>
          <a:bodyPr wrap="square">
            <a:spAutoFit/>
          </a:bodyPr>
          <a:lstStyle/>
          <a:p>
            <a:pPr marL="285750" indent="-285750" algn="just">
              <a:buFont typeface="Arial" pitchFamily="34" charset="0"/>
              <a:buChar char="•"/>
            </a:pPr>
            <a:r>
              <a:rPr lang="en-US" sz="2400" dirty="0"/>
              <a:t>Influence someone to do something differently or to change their approach.</a:t>
            </a:r>
          </a:p>
          <a:p>
            <a:pPr marL="285750" indent="-285750" algn="just">
              <a:buFont typeface="Arial" pitchFamily="34" charset="0"/>
              <a:buChar char="•"/>
            </a:pPr>
            <a:r>
              <a:rPr lang="en-US" sz="2400" dirty="0"/>
              <a:t>Show people that you appreciate what they did and give them recognition, which helps to motivate them.</a:t>
            </a:r>
          </a:p>
          <a:p>
            <a:pPr marL="285750" indent="-285750" algn="just">
              <a:buFont typeface="Arial" pitchFamily="34" charset="0"/>
              <a:buChar char="•"/>
            </a:pPr>
            <a:r>
              <a:rPr lang="en-US" sz="2400" dirty="0"/>
              <a:t>Get information from your manager, team or others regarding your own performance and behavior.</a:t>
            </a:r>
          </a:p>
          <a:p>
            <a:pPr marL="285750" indent="-285750" algn="just">
              <a:buFont typeface="Arial" pitchFamily="34" charset="0"/>
              <a:buChar char="•"/>
            </a:pPr>
            <a:r>
              <a:rPr lang="en-US" sz="2400" dirty="0"/>
              <a:t>Improve the quality of an individuals’ work or the work of teams.</a:t>
            </a:r>
          </a:p>
          <a:p>
            <a:pPr marL="285750" indent="-285750" algn="just">
              <a:buFont typeface="Arial" pitchFamily="34" charset="0"/>
              <a:buChar char="•"/>
            </a:pPr>
            <a:r>
              <a:rPr lang="en-US" sz="2400" dirty="0"/>
              <a:t>Show people that you value them and their input.</a:t>
            </a:r>
          </a:p>
          <a:p>
            <a:pPr marL="285750" indent="-285750" algn="just">
              <a:buFont typeface="Arial" pitchFamily="34" charset="0"/>
              <a:buChar char="•"/>
            </a:pPr>
            <a:r>
              <a:rPr lang="en-US" sz="2400" dirty="0"/>
              <a:t>Help people back onto the right target when they have misunderstood a goal or task.</a:t>
            </a:r>
          </a:p>
        </p:txBody>
      </p:sp>
    </p:spTree>
    <p:extLst>
      <p:ext uri="{BB962C8B-B14F-4D97-AF65-F5344CB8AC3E}">
        <p14:creationId xmlns:p14="http://schemas.microsoft.com/office/powerpoint/2010/main" val="3963138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AD7C32-ACB6-4D9D-8139-D1A6735F320C}"/>
              </a:ext>
            </a:extLst>
          </p:cNvPr>
          <p:cNvSpPr>
            <a:spLocks noGrp="1"/>
          </p:cNvSpPr>
          <p:nvPr>
            <p:ph type="title"/>
          </p:nvPr>
        </p:nvSpPr>
        <p:spPr>
          <a:xfrm>
            <a:off x="611560" y="188640"/>
            <a:ext cx="6512511" cy="954360"/>
          </a:xfrm>
        </p:spPr>
        <p:txBody>
          <a:bodyPr/>
          <a:lstStyle/>
          <a:p>
            <a:pPr marL="0" indent="0" algn="ctr">
              <a:buNone/>
            </a:pPr>
            <a:r>
              <a:rPr lang="en-US" dirty="0"/>
              <a:t>  Navigation Bar  </a:t>
            </a:r>
          </a:p>
        </p:txBody>
      </p:sp>
      <p:sp>
        <p:nvSpPr>
          <p:cNvPr id="3" name="Content Placeholder 2">
            <a:extLst>
              <a:ext uri="{FF2B5EF4-FFF2-40B4-BE49-F238E27FC236}">
                <a16:creationId xmlns:a16="http://schemas.microsoft.com/office/drawing/2014/main" xmlns="" id="{BC21B32E-1F57-423D-B68C-96C17915B0E5}"/>
              </a:ext>
            </a:extLst>
          </p:cNvPr>
          <p:cNvSpPr>
            <a:spLocks noGrp="1"/>
          </p:cNvSpPr>
          <p:nvPr>
            <p:ph sz="quarter" idx="13"/>
          </p:nvPr>
        </p:nvSpPr>
        <p:spPr>
          <a:xfrm>
            <a:off x="323528" y="3261144"/>
            <a:ext cx="8496944" cy="2808312"/>
          </a:xfrm>
        </p:spPr>
        <p:txBody>
          <a:bodyPr/>
          <a:lstStyle/>
          <a:p>
            <a:r>
              <a:rPr lang="en-US" dirty="0"/>
              <a:t>The navbar is used to navigate to different parts of the application.</a:t>
            </a:r>
          </a:p>
          <a:p>
            <a:r>
              <a:rPr lang="en-US" dirty="0"/>
              <a:t>The navbar appears on top of every page of our application.</a:t>
            </a:r>
          </a:p>
          <a:p>
            <a:r>
              <a:rPr lang="en-US" dirty="0"/>
              <a:t>Upon clicking on different contents it navigates to its respective components. </a:t>
            </a:r>
          </a:p>
        </p:txBody>
      </p:sp>
      <p:pic>
        <p:nvPicPr>
          <p:cNvPr id="4" name="Picture 3">
            <a:extLst>
              <a:ext uri="{FF2B5EF4-FFF2-40B4-BE49-F238E27FC236}">
                <a16:creationId xmlns:a16="http://schemas.microsoft.com/office/drawing/2014/main" xmlns="" id="{EF9F29C5-6D6E-441A-BECD-10D6602888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724892"/>
            <a:ext cx="8910736" cy="954360"/>
          </a:xfrm>
          <a:prstGeom prst="rect">
            <a:avLst/>
          </a:prstGeom>
        </p:spPr>
      </p:pic>
    </p:spTree>
    <p:extLst>
      <p:ext uri="{BB962C8B-B14F-4D97-AF65-F5344CB8AC3E}">
        <p14:creationId xmlns:p14="http://schemas.microsoft.com/office/powerpoint/2010/main" val="1392239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C:\Users\DELL\Desktop\infosys project ss\Screenshot (17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426" y="2286477"/>
            <a:ext cx="8795147" cy="455841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1628" y="158457"/>
            <a:ext cx="3880742" cy="769441"/>
          </a:xfrm>
          <a:prstGeom prst="rect">
            <a:avLst/>
          </a:prstGeom>
        </p:spPr>
        <p:txBody>
          <a:bodyPr wrap="none">
            <a:spAutoFit/>
          </a:bodyPr>
          <a:lstStyle/>
          <a:p>
            <a:pPr algn="ctr"/>
            <a:r>
              <a:rPr lang="en-US" sz="4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User dashboard</a:t>
            </a:r>
            <a:endParaRPr lang="en-US" sz="4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3" name="Rectangle 2"/>
          <p:cNvSpPr/>
          <p:nvPr/>
        </p:nvSpPr>
        <p:spPr>
          <a:xfrm>
            <a:off x="90563" y="1196752"/>
            <a:ext cx="9053437" cy="830997"/>
          </a:xfrm>
          <a:prstGeom prst="rect">
            <a:avLst/>
          </a:prstGeom>
        </p:spPr>
        <p:txBody>
          <a:bodyPr wrap="square">
            <a:spAutoFit/>
          </a:bodyPr>
          <a:lstStyle/>
          <a:p>
            <a:pPr marL="342900" indent="-342900" algn="just">
              <a:buFont typeface="Arial" pitchFamily="34" charset="0"/>
              <a:buChar char="•"/>
            </a:pPr>
            <a:r>
              <a:rPr lang="en-US" sz="2400" dirty="0"/>
              <a:t>This page is displayed once a user logs in and he/she can navigate to different pages.</a:t>
            </a:r>
            <a:endParaRPr lang="en-IN" sz="2400" dirty="0"/>
          </a:p>
        </p:txBody>
      </p:sp>
    </p:spTree>
    <p:extLst>
      <p:ext uri="{BB962C8B-B14F-4D97-AF65-F5344CB8AC3E}">
        <p14:creationId xmlns:p14="http://schemas.microsoft.com/office/powerpoint/2010/main" val="2201844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204864"/>
            <a:ext cx="8820471" cy="4547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599762" y="159023"/>
            <a:ext cx="4216987" cy="830997"/>
          </a:xfrm>
          <a:prstGeom prst="rect">
            <a:avLst/>
          </a:prstGeom>
        </p:spPr>
        <p:txBody>
          <a:bodyPr wrap="none">
            <a:spAutoFit/>
          </a:bodyPr>
          <a:lstStyle/>
          <a:p>
            <a:pPr algn="ctr"/>
            <a:r>
              <a:rPr lang="en-US" sz="4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My details page</a:t>
            </a:r>
            <a:endParaRPr lang="en-US" sz="48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3" name="Rectangle 2"/>
          <p:cNvSpPr/>
          <p:nvPr/>
        </p:nvSpPr>
        <p:spPr>
          <a:xfrm>
            <a:off x="107503" y="1412776"/>
            <a:ext cx="8964488" cy="461665"/>
          </a:xfrm>
          <a:prstGeom prst="rect">
            <a:avLst/>
          </a:prstGeom>
        </p:spPr>
        <p:txBody>
          <a:bodyPr wrap="square">
            <a:spAutoFit/>
          </a:bodyPr>
          <a:lstStyle/>
          <a:p>
            <a:pPr marL="285750" indent="-285750" algn="just">
              <a:buFont typeface="Arial" pitchFamily="34" charset="0"/>
              <a:buChar char="•"/>
            </a:pPr>
            <a:r>
              <a:rPr lang="en-US" sz="2400" dirty="0"/>
              <a:t>The details on the current user are displayed here.</a:t>
            </a:r>
            <a:endParaRPr lang="en-IN" sz="2400" dirty="0"/>
          </a:p>
        </p:txBody>
      </p:sp>
    </p:spTree>
    <p:extLst>
      <p:ext uri="{BB962C8B-B14F-4D97-AF65-F5344CB8AC3E}">
        <p14:creationId xmlns:p14="http://schemas.microsoft.com/office/powerpoint/2010/main" val="11912851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52484" y="2348880"/>
            <a:ext cx="4439037" cy="1015663"/>
          </a:xfrm>
          <a:prstGeom prst="rect">
            <a:avLst/>
          </a:prstGeom>
        </p:spPr>
        <p:txBody>
          <a:bodyPr wrap="none">
            <a:spAutoFit/>
          </a:bodyPr>
          <a:lstStyle/>
          <a:p>
            <a:pPr algn="ctr"/>
            <a:r>
              <a:rPr lang="en-US" sz="6000" b="1" dirty="0">
                <a:ln w="10541" cmpd="sng">
                  <a:solidFill>
                    <a:srgbClr val="7D7D7D">
                      <a:tint val="100000"/>
                      <a:shade val="100000"/>
                      <a:satMod val="110000"/>
                    </a:srgbClr>
                  </a:solidFill>
                  <a:prstDash val="solid"/>
                </a:ln>
                <a:latin typeface="Times New Roman" pitchFamily="18" charset="0"/>
                <a:cs typeface="Times New Roman" pitchFamily="18" charset="0"/>
              </a:rPr>
              <a:t>6.Conclusion</a:t>
            </a:r>
            <a:endParaRPr lang="en-IN" sz="6000" b="1" cap="none" spc="0" dirty="0">
              <a:ln w="10541" cmpd="sng">
                <a:solidFill>
                  <a:srgbClr val="7D7D7D">
                    <a:tint val="100000"/>
                    <a:shade val="100000"/>
                    <a:satMod val="110000"/>
                  </a:srgbClr>
                </a:solidFill>
                <a:prstDash val="solid"/>
              </a:ln>
              <a:effectLst/>
              <a:latin typeface="Times New Roman" pitchFamily="18" charset="0"/>
              <a:cs typeface="Times New Roman" pitchFamily="18" charset="0"/>
            </a:endParaRPr>
          </a:p>
        </p:txBody>
      </p:sp>
    </p:spTree>
    <p:extLst>
      <p:ext uri="{BB962C8B-B14F-4D97-AF65-F5344CB8AC3E}">
        <p14:creationId xmlns:p14="http://schemas.microsoft.com/office/powerpoint/2010/main" val="4794999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645" y="2348880"/>
            <a:ext cx="9144000" cy="3970318"/>
          </a:xfrm>
          <a:prstGeom prst="rect">
            <a:avLst/>
          </a:prstGeom>
        </p:spPr>
        <p:txBody>
          <a:bodyPr wrap="square">
            <a:spAutoFit/>
          </a:bodyPr>
          <a:lstStyle/>
          <a:p>
            <a:pPr algn="just"/>
            <a:r>
              <a:rPr lang="en-US" sz="2800" dirty="0"/>
              <a:t>We successfully created the feedback form generator, </a:t>
            </a:r>
            <a:r>
              <a:rPr lang="en-US" sz="2800" dirty="0" err="1"/>
              <a:t>Clancularius</a:t>
            </a:r>
            <a:r>
              <a:rPr lang="en-US" sz="2800" dirty="0"/>
              <a:t>. It enables you to create Free online forms. It is a free feedback form generation application where you can create your feedback form and collect responses from the public. It is a web application to give anonymous feedback. People can provide feedback anonymously and it will be delivered through the application and the user can view the response. The user can view the response stats through Pie Charts and Bar Graphs. </a:t>
            </a:r>
            <a:endParaRPr lang="en-IN" sz="2800" dirty="0"/>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76823" cy="2196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82752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HOW THE WORDS &amp;quot;THANK YOU&amp;quot; HELP BUILD A POSITIVE WORK CULTURE - Harris  Whitesell Consulting, LL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43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151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68328" y="404664"/>
            <a:ext cx="4607352" cy="923330"/>
          </a:xfrm>
          <a:prstGeom prst="rect">
            <a:avLst/>
          </a:prstGeom>
          <a:noFill/>
        </p:spPr>
        <p:txBody>
          <a:bodyPr wrap="none" lIns="91440" tIns="45720" rIns="91440" bIns="45720">
            <a:spAutoFit/>
          </a:bodyPr>
          <a:lstStyle/>
          <a:p>
            <a:pPr algn="ctr"/>
            <a:r>
              <a:rPr lang="en-US" sz="5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CLANCULARIUS</a:t>
            </a:r>
          </a:p>
        </p:txBody>
      </p:sp>
      <p:sp>
        <p:nvSpPr>
          <p:cNvPr id="3" name="Rectangle 2"/>
          <p:cNvSpPr/>
          <p:nvPr/>
        </p:nvSpPr>
        <p:spPr>
          <a:xfrm>
            <a:off x="0" y="3418341"/>
            <a:ext cx="9177536" cy="3416320"/>
          </a:xfrm>
          <a:prstGeom prst="rect">
            <a:avLst/>
          </a:prstGeom>
        </p:spPr>
        <p:txBody>
          <a:bodyPr wrap="square">
            <a:spAutoFit/>
          </a:bodyPr>
          <a:lstStyle/>
          <a:p>
            <a:pPr marL="285750" indent="-285750" algn="just">
              <a:buFont typeface="Arial" pitchFamily="34" charset="0"/>
              <a:buChar char="•"/>
            </a:pPr>
            <a:r>
              <a:rPr lang="en-US" sz="2400" dirty="0" err="1"/>
              <a:t>Clancularius</a:t>
            </a:r>
            <a:r>
              <a:rPr lang="en-US" sz="2400" dirty="0"/>
              <a:t> in Latin means anonymous or writing in secret.</a:t>
            </a:r>
          </a:p>
          <a:p>
            <a:pPr marL="285750" indent="-285750" algn="just">
              <a:buFont typeface="Arial" pitchFamily="34" charset="0"/>
              <a:buChar char="•"/>
            </a:pPr>
            <a:r>
              <a:rPr lang="en-US" sz="2400" dirty="0" err="1"/>
              <a:t>Clancularius</a:t>
            </a:r>
            <a:r>
              <a:rPr lang="en-US" sz="2400" dirty="0"/>
              <a:t> is a free feedback form generation application where the user can create his own feedback form and collect responses from others.</a:t>
            </a:r>
          </a:p>
          <a:p>
            <a:pPr marL="285750" indent="-285750" algn="just">
              <a:buFont typeface="Arial" pitchFamily="34" charset="0"/>
              <a:buChar char="•"/>
            </a:pPr>
            <a:r>
              <a:rPr lang="en-US" sz="2400" dirty="0"/>
              <a:t>It is a full-featured online form builder that makes it easy to create robust forms and collect important data.</a:t>
            </a:r>
          </a:p>
          <a:p>
            <a:pPr marL="285750" indent="-285750" algn="just">
              <a:buFont typeface="Arial" pitchFamily="34" charset="0"/>
              <a:buChar char="•"/>
            </a:pPr>
            <a:r>
              <a:rPr lang="en-US" sz="2400" dirty="0"/>
              <a:t>It is dedicated to making online data collection as seamless as possible, so one can build a better workflow while building one’s business.</a:t>
            </a:r>
          </a:p>
        </p:txBody>
      </p:sp>
      <p:pic>
        <p:nvPicPr>
          <p:cNvPr id="3074" name="Picture 2" descr="Employee Feedback Software For Performance | Person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1242836"/>
            <a:ext cx="4054993" cy="2259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4230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24941" y="2564904"/>
            <a:ext cx="7094123" cy="1015663"/>
          </a:xfrm>
          <a:prstGeom prst="rect">
            <a:avLst/>
          </a:prstGeom>
        </p:spPr>
        <p:txBody>
          <a:bodyPr wrap="none">
            <a:spAutoFit/>
          </a:bodyPr>
          <a:lstStyle/>
          <a:p>
            <a:pPr algn="ctr"/>
            <a:r>
              <a:rPr lang="en-IN" sz="6000" b="1" dirty="0">
                <a:ln w="10541" cmpd="sng">
                  <a:solidFill>
                    <a:srgbClr val="7D7D7D">
                      <a:tint val="100000"/>
                      <a:shade val="100000"/>
                      <a:satMod val="110000"/>
                    </a:srgbClr>
                  </a:solidFill>
                  <a:prstDash val="solid"/>
                </a:ln>
                <a:latin typeface="Times New Roman" pitchFamily="18" charset="0"/>
                <a:cs typeface="Times New Roman" pitchFamily="18" charset="0"/>
              </a:rPr>
              <a:t>2</a:t>
            </a:r>
            <a:r>
              <a:rPr lang="en-IN" sz="6000" b="1" cap="none" spc="0" dirty="0">
                <a:ln w="10541" cmpd="sng">
                  <a:solidFill>
                    <a:srgbClr val="7D7D7D">
                      <a:tint val="100000"/>
                      <a:shade val="100000"/>
                      <a:satMod val="110000"/>
                    </a:srgbClr>
                  </a:solidFill>
                  <a:prstDash val="solid"/>
                </a:ln>
                <a:effectLst/>
                <a:latin typeface="Times New Roman" pitchFamily="18" charset="0"/>
                <a:cs typeface="Times New Roman" pitchFamily="18" charset="0"/>
              </a:rPr>
              <a:t>.Problem Statement</a:t>
            </a:r>
          </a:p>
        </p:txBody>
      </p:sp>
    </p:spTree>
    <p:extLst>
      <p:ext uri="{BB962C8B-B14F-4D97-AF65-F5344CB8AC3E}">
        <p14:creationId xmlns:p14="http://schemas.microsoft.com/office/powerpoint/2010/main" val="2785271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780928"/>
            <a:ext cx="9144000" cy="3539430"/>
          </a:xfrm>
          <a:prstGeom prst="rect">
            <a:avLst/>
          </a:prstGeom>
        </p:spPr>
        <p:txBody>
          <a:bodyPr wrap="square">
            <a:spAutoFit/>
          </a:bodyPr>
          <a:lstStyle/>
          <a:p>
            <a:pPr algn="just"/>
            <a:r>
              <a:rPr lang="en-US" sz="2800" dirty="0" err="1"/>
              <a:t>Clancularius</a:t>
            </a:r>
            <a:r>
              <a:rPr lang="en-US" sz="2800" dirty="0"/>
              <a:t> is a web application to give anonymous feedback. You should be able to send custom made questionnaire to specific set of people over the Infosys directory, and also send anonymous comments to them. It also lets you search for users and send anonymous messages to them. People can type anything anonymously and it will be delivered to you through the application and you can reply to it. You can also give feedback on others.</a:t>
            </a:r>
            <a:endParaRPr lang="en-IN" sz="28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0" y="501805"/>
            <a:ext cx="4558246" cy="2279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5244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97729" y="2924944"/>
            <a:ext cx="6397778" cy="1015663"/>
          </a:xfrm>
          <a:prstGeom prst="rect">
            <a:avLst/>
          </a:prstGeom>
        </p:spPr>
        <p:txBody>
          <a:bodyPr wrap="none">
            <a:spAutoFit/>
          </a:bodyPr>
          <a:lstStyle/>
          <a:p>
            <a:pPr algn="ctr"/>
            <a:r>
              <a:rPr lang="en-US" sz="6000" b="1" dirty="0">
                <a:ln w="10541" cmpd="sng">
                  <a:solidFill>
                    <a:srgbClr val="7D7D7D">
                      <a:tint val="100000"/>
                      <a:shade val="100000"/>
                      <a:satMod val="110000"/>
                    </a:srgbClr>
                  </a:solidFill>
                  <a:prstDash val="solid"/>
                </a:ln>
                <a:latin typeface="Times New Roman" pitchFamily="18" charset="0"/>
                <a:cs typeface="Times New Roman" pitchFamily="18" charset="0"/>
              </a:rPr>
              <a:t>3.Technology stack</a:t>
            </a:r>
            <a:endParaRPr lang="en-IN" sz="6000" b="1" cap="none" spc="0" dirty="0">
              <a:ln w="10541" cmpd="sng">
                <a:solidFill>
                  <a:srgbClr val="7D7D7D">
                    <a:tint val="100000"/>
                    <a:shade val="100000"/>
                    <a:satMod val="110000"/>
                  </a:srgbClr>
                </a:solidFill>
                <a:prstDash val="solid"/>
              </a:ln>
              <a:effectLst/>
              <a:latin typeface="Times New Roman" pitchFamily="18" charset="0"/>
              <a:cs typeface="Times New Roman" pitchFamily="18" charset="0"/>
            </a:endParaRPr>
          </a:p>
        </p:txBody>
      </p:sp>
    </p:spTree>
    <p:extLst>
      <p:ext uri="{BB962C8B-B14F-4D97-AF65-F5344CB8AC3E}">
        <p14:creationId xmlns:p14="http://schemas.microsoft.com/office/powerpoint/2010/main" val="3033190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Everything You Need to Know about the MERN Sta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620688"/>
            <a:ext cx="8088694" cy="267529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23528" y="3933056"/>
            <a:ext cx="8820472" cy="2308324"/>
          </a:xfrm>
          <a:prstGeom prst="rect">
            <a:avLst/>
          </a:prstGeom>
        </p:spPr>
        <p:txBody>
          <a:bodyPr wrap="square">
            <a:spAutoFit/>
          </a:bodyPr>
          <a:lstStyle/>
          <a:p>
            <a:r>
              <a:rPr lang="en-US" sz="2400" dirty="0"/>
              <a:t>MERN stack consists of following technologies:</a:t>
            </a:r>
          </a:p>
          <a:p>
            <a:pPr marL="342900" indent="-342900">
              <a:buFont typeface="Arial" pitchFamily="34" charset="0"/>
              <a:buChar char="•"/>
            </a:pPr>
            <a:r>
              <a:rPr lang="en-US" sz="2400" dirty="0" err="1"/>
              <a:t>MongoDB</a:t>
            </a:r>
            <a:r>
              <a:rPr lang="en-US" sz="2400" dirty="0"/>
              <a:t>: A document-based open source database.</a:t>
            </a:r>
          </a:p>
          <a:p>
            <a:pPr marL="342900" indent="-342900">
              <a:buFont typeface="Arial" pitchFamily="34" charset="0"/>
              <a:buChar char="•"/>
            </a:pPr>
            <a:r>
              <a:rPr lang="en-US" sz="2400" dirty="0"/>
              <a:t>Express: A web application framework for Node.js.</a:t>
            </a:r>
          </a:p>
          <a:p>
            <a:pPr marL="342900" indent="-342900">
              <a:buFont typeface="Arial" pitchFamily="34" charset="0"/>
              <a:buChar char="•"/>
            </a:pPr>
            <a:r>
              <a:rPr lang="en-US" sz="2400" dirty="0"/>
              <a:t>React: A JavaScript front-end library for building user interfaces.</a:t>
            </a:r>
          </a:p>
          <a:p>
            <a:pPr marL="342900" indent="-342900">
              <a:buFont typeface="Arial" pitchFamily="34" charset="0"/>
              <a:buChar char="•"/>
            </a:pPr>
            <a:r>
              <a:rPr lang="en-US" sz="2400" dirty="0"/>
              <a:t>Node.js: JavaScript run-time environment that executes JavaScript code outside of a browser (such as a server).</a:t>
            </a:r>
            <a:endParaRPr lang="en-IN" sz="2400" dirty="0"/>
          </a:p>
        </p:txBody>
      </p:sp>
    </p:spTree>
    <p:extLst>
      <p:ext uri="{BB962C8B-B14F-4D97-AF65-F5344CB8AC3E}">
        <p14:creationId xmlns:p14="http://schemas.microsoft.com/office/powerpoint/2010/main" val="578722757"/>
      </p:ext>
    </p:extLst>
  </p:cSld>
  <p:clrMapOvr>
    <a:masterClrMapping/>
  </p:clrMapOvr>
</p:sld>
</file>

<file path=ppt/theme/theme1.xml><?xml version="1.0" encoding="utf-8"?>
<a:theme xmlns:a="http://schemas.openxmlformats.org/drawingml/2006/main" name="Slipstream">
  <a:themeElements>
    <a:clrScheme name="Hardcover">
      <a:dk1>
        <a:sysClr val="windowText" lastClr="000000"/>
      </a:dk1>
      <a:lt1>
        <a:sysClr val="window" lastClr="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Slipstream">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Slipstream</Template>
  <TotalTime>323</TotalTime>
  <Words>1610</Words>
  <Application>Microsoft Office PowerPoint</Application>
  <PresentationFormat>On-screen Show (4:3)</PresentationFormat>
  <Paragraphs>129</Paragraphs>
  <Slides>45</Slides>
  <Notes>0</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Slipstream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Navigation Bar  </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DELL</cp:lastModifiedBy>
  <cp:revision>37</cp:revision>
  <dcterms:created xsi:type="dcterms:W3CDTF">2021-06-12T09:08:10Z</dcterms:created>
  <dcterms:modified xsi:type="dcterms:W3CDTF">2021-06-14T04:55:02Z</dcterms:modified>
</cp:coreProperties>
</file>